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4"/>
  </p:notesMasterIdLst>
  <p:sldIdLst>
    <p:sldId id="256" r:id="rId2"/>
    <p:sldId id="281" r:id="rId3"/>
    <p:sldId id="257" r:id="rId4"/>
    <p:sldId id="283" r:id="rId5"/>
    <p:sldId id="267" r:id="rId6"/>
    <p:sldId id="268" r:id="rId7"/>
    <p:sldId id="269" r:id="rId8"/>
    <p:sldId id="270" r:id="rId9"/>
    <p:sldId id="271" r:id="rId10"/>
    <p:sldId id="259" r:id="rId11"/>
    <p:sldId id="260" r:id="rId12"/>
    <p:sldId id="333" r:id="rId13"/>
    <p:sldId id="261" r:id="rId14"/>
    <p:sldId id="279" r:id="rId15"/>
    <p:sldId id="334" r:id="rId16"/>
    <p:sldId id="336" r:id="rId17"/>
    <p:sldId id="262" r:id="rId18"/>
    <p:sldId id="344" r:id="rId19"/>
    <p:sldId id="335" r:id="rId20"/>
    <p:sldId id="263" r:id="rId21"/>
    <p:sldId id="264" r:id="rId22"/>
    <p:sldId id="265" r:id="rId23"/>
    <p:sldId id="266" r:id="rId24"/>
    <p:sldId id="272" r:id="rId25"/>
    <p:sldId id="273" r:id="rId26"/>
    <p:sldId id="275" r:id="rId27"/>
    <p:sldId id="276" r:id="rId28"/>
    <p:sldId id="345" r:id="rId29"/>
    <p:sldId id="356" r:id="rId30"/>
    <p:sldId id="277" r:id="rId31"/>
    <p:sldId id="278" r:id="rId32"/>
    <p:sldId id="337" r:id="rId33"/>
    <p:sldId id="324" r:id="rId34"/>
    <p:sldId id="392" r:id="rId35"/>
    <p:sldId id="406" r:id="rId36"/>
    <p:sldId id="280" r:id="rId37"/>
    <p:sldId id="342" r:id="rId38"/>
    <p:sldId id="347" r:id="rId39"/>
    <p:sldId id="282" r:id="rId40"/>
    <p:sldId id="287" r:id="rId41"/>
    <p:sldId id="338" r:id="rId42"/>
    <p:sldId id="284" r:id="rId43"/>
    <p:sldId id="288" r:id="rId44"/>
    <p:sldId id="339" r:id="rId45"/>
    <p:sldId id="285" r:id="rId46"/>
    <p:sldId id="289" r:id="rId47"/>
    <p:sldId id="340" r:id="rId48"/>
    <p:sldId id="286" r:id="rId49"/>
    <p:sldId id="316" r:id="rId50"/>
    <p:sldId id="358" r:id="rId51"/>
    <p:sldId id="346" r:id="rId52"/>
    <p:sldId id="291" r:id="rId53"/>
    <p:sldId id="293" r:id="rId54"/>
    <p:sldId id="297" r:id="rId55"/>
    <p:sldId id="298" r:id="rId56"/>
    <p:sldId id="294" r:id="rId57"/>
    <p:sldId id="299" r:id="rId58"/>
    <p:sldId id="407" r:id="rId59"/>
    <p:sldId id="357" r:id="rId60"/>
    <p:sldId id="388" r:id="rId61"/>
    <p:sldId id="389" r:id="rId62"/>
    <p:sldId id="313" r:id="rId63"/>
    <p:sldId id="300" r:id="rId64"/>
    <p:sldId id="396" r:id="rId65"/>
    <p:sldId id="301" r:id="rId66"/>
    <p:sldId id="359" r:id="rId67"/>
    <p:sldId id="399" r:id="rId68"/>
    <p:sldId id="413" r:id="rId69"/>
    <p:sldId id="397" r:id="rId70"/>
    <p:sldId id="412" r:id="rId71"/>
    <p:sldId id="400" r:id="rId72"/>
    <p:sldId id="401" r:id="rId73"/>
    <p:sldId id="402" r:id="rId74"/>
    <p:sldId id="403" r:id="rId75"/>
    <p:sldId id="312" r:id="rId76"/>
    <p:sldId id="303" r:id="rId77"/>
    <p:sldId id="405" r:id="rId78"/>
    <p:sldId id="304" r:id="rId79"/>
    <p:sldId id="305" r:id="rId80"/>
    <p:sldId id="310" r:id="rId81"/>
    <p:sldId id="322" r:id="rId82"/>
    <p:sldId id="311" r:id="rId83"/>
    <p:sldId id="360" r:id="rId84"/>
    <p:sldId id="323" r:id="rId85"/>
    <p:sldId id="321" r:id="rId86"/>
    <p:sldId id="418" r:id="rId87"/>
    <p:sldId id="326" r:id="rId88"/>
    <p:sldId id="343" r:id="rId89"/>
    <p:sldId id="390" r:id="rId90"/>
    <p:sldId id="391" r:id="rId91"/>
    <p:sldId id="348" r:id="rId92"/>
    <p:sldId id="404" r:id="rId93"/>
    <p:sldId id="332" r:id="rId94"/>
    <p:sldId id="354" r:id="rId95"/>
    <p:sldId id="355" r:id="rId96"/>
    <p:sldId id="365" r:id="rId97"/>
    <p:sldId id="364" r:id="rId98"/>
    <p:sldId id="366" r:id="rId99"/>
    <p:sldId id="367" r:id="rId100"/>
    <p:sldId id="370" r:id="rId101"/>
    <p:sldId id="374" r:id="rId102"/>
    <p:sldId id="368" r:id="rId103"/>
    <p:sldId id="369" r:id="rId104"/>
    <p:sldId id="373" r:id="rId105"/>
    <p:sldId id="372" r:id="rId106"/>
    <p:sldId id="371" r:id="rId107"/>
    <p:sldId id="381" r:id="rId108"/>
    <p:sldId id="382" r:id="rId109"/>
    <p:sldId id="384" r:id="rId110"/>
    <p:sldId id="383" r:id="rId111"/>
    <p:sldId id="387" r:id="rId112"/>
    <p:sldId id="385" r:id="rId113"/>
    <p:sldId id="386" r:id="rId114"/>
    <p:sldId id="393" r:id="rId115"/>
    <p:sldId id="408" r:id="rId116"/>
    <p:sldId id="409" r:id="rId117"/>
    <p:sldId id="410" r:id="rId118"/>
    <p:sldId id="415" r:id="rId119"/>
    <p:sldId id="411" r:id="rId120"/>
    <p:sldId id="416" r:id="rId121"/>
    <p:sldId id="417" r:id="rId122"/>
    <p:sldId id="395" r:id="rId1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OK 1" id="{22798F44-A559-4AEC-A227-71F966D71FE9}">
          <p14:sldIdLst>
            <p14:sldId id="256"/>
            <p14:sldId id="281"/>
            <p14:sldId id="257"/>
            <p14:sldId id="283"/>
            <p14:sldId id="267"/>
            <p14:sldId id="268"/>
            <p14:sldId id="269"/>
            <p14:sldId id="270"/>
            <p14:sldId id="271"/>
            <p14:sldId id="259"/>
            <p14:sldId id="260"/>
            <p14:sldId id="333"/>
            <p14:sldId id="261"/>
            <p14:sldId id="279"/>
            <p14:sldId id="334"/>
            <p14:sldId id="336"/>
            <p14:sldId id="262"/>
            <p14:sldId id="344"/>
            <p14:sldId id="335"/>
            <p14:sldId id="263"/>
            <p14:sldId id="264"/>
            <p14:sldId id="265"/>
            <p14:sldId id="266"/>
            <p14:sldId id="272"/>
            <p14:sldId id="273"/>
            <p14:sldId id="275"/>
            <p14:sldId id="276"/>
            <p14:sldId id="345"/>
            <p14:sldId id="356"/>
            <p14:sldId id="277"/>
            <p14:sldId id="278"/>
            <p14:sldId id="337"/>
            <p14:sldId id="324"/>
            <p14:sldId id="392"/>
            <p14:sldId id="406"/>
          </p14:sldIdLst>
        </p14:section>
        <p14:section name="BLOK 2" id="{D5B6B3F7-3137-455B-9C52-8EFE32A72530}">
          <p14:sldIdLst>
            <p14:sldId id="280"/>
            <p14:sldId id="342"/>
            <p14:sldId id="347"/>
            <p14:sldId id="282"/>
            <p14:sldId id="287"/>
            <p14:sldId id="338"/>
            <p14:sldId id="284"/>
            <p14:sldId id="288"/>
            <p14:sldId id="339"/>
            <p14:sldId id="285"/>
            <p14:sldId id="289"/>
            <p14:sldId id="340"/>
            <p14:sldId id="286"/>
            <p14:sldId id="316"/>
            <p14:sldId id="358"/>
            <p14:sldId id="346"/>
            <p14:sldId id="291"/>
            <p14:sldId id="293"/>
            <p14:sldId id="297"/>
            <p14:sldId id="298"/>
            <p14:sldId id="294"/>
            <p14:sldId id="299"/>
            <p14:sldId id="407"/>
            <p14:sldId id="357"/>
            <p14:sldId id="388"/>
            <p14:sldId id="389"/>
            <p14:sldId id="313"/>
            <p14:sldId id="300"/>
            <p14:sldId id="396"/>
            <p14:sldId id="301"/>
            <p14:sldId id="359"/>
            <p14:sldId id="399"/>
            <p14:sldId id="413"/>
            <p14:sldId id="397"/>
            <p14:sldId id="412"/>
            <p14:sldId id="400"/>
            <p14:sldId id="401"/>
            <p14:sldId id="402"/>
            <p14:sldId id="403"/>
            <p14:sldId id="312"/>
            <p14:sldId id="303"/>
            <p14:sldId id="405"/>
          </p14:sldIdLst>
        </p14:section>
        <p14:section name="BLOK 3" id="{5F20421C-9683-4279-88BB-65ED27F69780}">
          <p14:sldIdLst>
            <p14:sldId id="304"/>
            <p14:sldId id="305"/>
            <p14:sldId id="310"/>
            <p14:sldId id="322"/>
            <p14:sldId id="311"/>
            <p14:sldId id="360"/>
            <p14:sldId id="323"/>
            <p14:sldId id="321"/>
            <p14:sldId id="418"/>
            <p14:sldId id="326"/>
            <p14:sldId id="343"/>
            <p14:sldId id="390"/>
            <p14:sldId id="391"/>
            <p14:sldId id="348"/>
            <p14:sldId id="404"/>
            <p14:sldId id="332"/>
            <p14:sldId id="354"/>
            <p14:sldId id="355"/>
            <p14:sldId id="365"/>
            <p14:sldId id="364"/>
            <p14:sldId id="366"/>
            <p14:sldId id="367"/>
            <p14:sldId id="370"/>
            <p14:sldId id="374"/>
            <p14:sldId id="368"/>
            <p14:sldId id="369"/>
            <p14:sldId id="373"/>
            <p14:sldId id="372"/>
            <p14:sldId id="371"/>
            <p14:sldId id="381"/>
            <p14:sldId id="382"/>
            <p14:sldId id="384"/>
            <p14:sldId id="383"/>
            <p14:sldId id="387"/>
            <p14:sldId id="385"/>
            <p14:sldId id="386"/>
            <p14:sldId id="393"/>
            <p14:sldId id="408"/>
            <p14:sldId id="409"/>
            <p14:sldId id="410"/>
            <p14:sldId id="415"/>
            <p14:sldId id="411"/>
            <p14:sldId id="416"/>
            <p14:sldId id="417"/>
            <p14:sldId id="3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CF1"/>
    <a:srgbClr val="C9492C"/>
    <a:srgbClr val="5F6475"/>
    <a:srgbClr val="FBFBFB"/>
    <a:srgbClr val="4C93B6"/>
    <a:srgbClr val="9CDEF6"/>
    <a:srgbClr val="3A8EC4"/>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01" autoAdjust="0"/>
    <p:restoredTop sz="76410" autoAdjust="0"/>
  </p:normalViewPr>
  <p:slideViewPr>
    <p:cSldViewPr snapToGrid="0">
      <p:cViewPr varScale="1">
        <p:scale>
          <a:sx n="79" d="100"/>
          <a:sy n="79" d="100"/>
        </p:scale>
        <p:origin x="126" y="54"/>
      </p:cViewPr>
      <p:guideLst>
        <p:guide orient="horz" pos="2160"/>
        <p:guide pos="3840"/>
      </p:guideLst>
    </p:cSldViewPr>
  </p:slideViewPr>
  <p:outlineViewPr>
    <p:cViewPr>
      <p:scale>
        <a:sx n="33" d="100"/>
        <a:sy n="33" d="100"/>
      </p:scale>
      <p:origin x="0" y="-5496"/>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201552080"/>
        <c:axId val="201552640"/>
      </c:barChart>
      <c:catAx>
        <c:axId val="201552080"/>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201552640"/>
        <c:crosses val="autoZero"/>
        <c:auto val="1"/>
        <c:lblAlgn val="ctr"/>
        <c:lblOffset val="100"/>
        <c:noMultiLvlLbl val="0"/>
      </c:catAx>
      <c:valAx>
        <c:axId val="201552640"/>
        <c:scaling>
          <c:orientation val="minMax"/>
        </c:scaling>
        <c:delete val="1"/>
        <c:axPos val="t"/>
        <c:numFmt formatCode="0%" sourceLinked="1"/>
        <c:majorTickMark val="out"/>
        <c:minorTickMark val="none"/>
        <c:tickLblPos val="nextTo"/>
        <c:crossAx val="201552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27-10-2014</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dirty="0"/>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dirty="0"/>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3520011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20</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21</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22</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23</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25</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1200 met marge,</a:t>
            </a:r>
            <a:r>
              <a:rPr lang="nl-NL" baseline="0" dirty="0" smtClean="0"/>
              <a:t> Moderne schermen ondersteunen 1280x1024</a:t>
            </a:r>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39</a:t>
            </a:fld>
            <a:endParaRPr lang="nl-NL"/>
          </a:p>
        </p:txBody>
      </p:sp>
    </p:spTree>
    <p:extLst>
      <p:ext uri="{BB962C8B-B14F-4D97-AF65-F5344CB8AC3E}">
        <p14:creationId xmlns:p14="http://schemas.microsoft.com/office/powerpoint/2010/main" val="1880671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43</a:t>
            </a:fld>
            <a:endParaRPr lang="nl-NL"/>
          </a:p>
        </p:txBody>
      </p:sp>
    </p:spTree>
    <p:extLst>
      <p:ext uri="{BB962C8B-B14F-4D97-AF65-F5344CB8AC3E}">
        <p14:creationId xmlns:p14="http://schemas.microsoft.com/office/powerpoint/2010/main" val="66444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46</a:t>
            </a:fld>
            <a:endParaRPr lang="nl-NL"/>
          </a:p>
        </p:txBody>
      </p:sp>
    </p:spTree>
    <p:extLst>
      <p:ext uri="{BB962C8B-B14F-4D97-AF65-F5344CB8AC3E}">
        <p14:creationId xmlns:p14="http://schemas.microsoft.com/office/powerpoint/2010/main" val="1482212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48</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49</a:t>
            </a:fld>
            <a:endParaRPr lang="nl-NL"/>
          </a:p>
        </p:txBody>
      </p:sp>
    </p:spTree>
    <p:extLst>
      <p:ext uri="{BB962C8B-B14F-4D97-AF65-F5344CB8AC3E}">
        <p14:creationId xmlns:p14="http://schemas.microsoft.com/office/powerpoint/2010/main" val="2017130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57</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58</a:t>
            </a:fld>
            <a:endParaRPr lang="nl-NL"/>
          </a:p>
        </p:txBody>
      </p:sp>
    </p:spTree>
    <p:extLst>
      <p:ext uri="{BB962C8B-B14F-4D97-AF65-F5344CB8AC3E}">
        <p14:creationId xmlns:p14="http://schemas.microsoft.com/office/powerpoint/2010/main" val="3060943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64</a:t>
            </a:fld>
            <a:endParaRPr lang="nl-NL"/>
          </a:p>
        </p:txBody>
      </p:sp>
    </p:spTree>
    <p:extLst>
      <p:ext uri="{BB962C8B-B14F-4D97-AF65-F5344CB8AC3E}">
        <p14:creationId xmlns:p14="http://schemas.microsoft.com/office/powerpoint/2010/main" val="352472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65</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68</a:t>
            </a:fld>
            <a:endParaRPr lang="nl-NL" dirty="0"/>
          </a:p>
        </p:txBody>
      </p:sp>
    </p:spTree>
    <p:extLst>
      <p:ext uri="{BB962C8B-B14F-4D97-AF65-F5344CB8AC3E}">
        <p14:creationId xmlns:p14="http://schemas.microsoft.com/office/powerpoint/2010/main" val="3478451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82</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83</a:t>
            </a:fld>
            <a:endParaRPr lang="nl-NL" dirty="0"/>
          </a:p>
        </p:txBody>
      </p:sp>
    </p:spTree>
    <p:extLst>
      <p:ext uri="{BB962C8B-B14F-4D97-AF65-F5344CB8AC3E}">
        <p14:creationId xmlns:p14="http://schemas.microsoft.com/office/powerpoint/2010/main" val="424952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84</a:t>
            </a:fld>
            <a:endParaRPr lang="nl-NL"/>
          </a:p>
        </p:txBody>
      </p:sp>
    </p:spTree>
    <p:extLst>
      <p:ext uri="{BB962C8B-B14F-4D97-AF65-F5344CB8AC3E}">
        <p14:creationId xmlns:p14="http://schemas.microsoft.com/office/powerpoint/2010/main" val="55383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85</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86</a:t>
            </a:fld>
            <a:endParaRPr lang="nl-NL" dirty="0"/>
          </a:p>
        </p:txBody>
      </p:sp>
    </p:spTree>
    <p:extLst>
      <p:ext uri="{BB962C8B-B14F-4D97-AF65-F5344CB8AC3E}">
        <p14:creationId xmlns:p14="http://schemas.microsoft.com/office/powerpoint/2010/main" val="2255257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88</a:t>
            </a:fld>
            <a:endParaRPr lang="nl-NL" dirty="0"/>
          </a:p>
        </p:txBody>
      </p:sp>
    </p:spTree>
    <p:extLst>
      <p:ext uri="{BB962C8B-B14F-4D97-AF65-F5344CB8AC3E}">
        <p14:creationId xmlns:p14="http://schemas.microsoft.com/office/powerpoint/2010/main" val="1996370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89</a:t>
            </a:fld>
            <a:endParaRPr lang="nl-NL" dirty="0"/>
          </a:p>
        </p:txBody>
      </p:sp>
    </p:spTree>
    <p:extLst>
      <p:ext uri="{BB962C8B-B14F-4D97-AF65-F5344CB8AC3E}">
        <p14:creationId xmlns:p14="http://schemas.microsoft.com/office/powerpoint/2010/main" val="4249950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91</a:t>
            </a:fld>
            <a:endParaRPr lang="nl-NL" dirty="0"/>
          </a:p>
        </p:txBody>
      </p:sp>
    </p:spTree>
    <p:extLst>
      <p:ext uri="{BB962C8B-B14F-4D97-AF65-F5344CB8AC3E}">
        <p14:creationId xmlns:p14="http://schemas.microsoft.com/office/powerpoint/2010/main" val="2070085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94</a:t>
            </a:fld>
            <a:endParaRPr lang="nl-NL"/>
          </a:p>
        </p:txBody>
      </p:sp>
    </p:spTree>
    <p:extLst>
      <p:ext uri="{BB962C8B-B14F-4D97-AF65-F5344CB8AC3E}">
        <p14:creationId xmlns:p14="http://schemas.microsoft.com/office/powerpoint/2010/main" val="39965645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95</a:t>
            </a:fld>
            <a:endParaRPr lang="nl-NL"/>
          </a:p>
        </p:txBody>
      </p:sp>
    </p:spTree>
    <p:extLst>
      <p:ext uri="{BB962C8B-B14F-4D97-AF65-F5344CB8AC3E}">
        <p14:creationId xmlns:p14="http://schemas.microsoft.com/office/powerpoint/2010/main" val="693421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100</a:t>
            </a:fld>
            <a:endParaRPr lang="nl-NL" dirty="0"/>
          </a:p>
        </p:txBody>
      </p:sp>
    </p:spTree>
    <p:extLst>
      <p:ext uri="{BB962C8B-B14F-4D97-AF65-F5344CB8AC3E}">
        <p14:creationId xmlns:p14="http://schemas.microsoft.com/office/powerpoint/2010/main" val="3742957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101</a:t>
            </a:fld>
            <a:endParaRPr lang="nl-NL" dirty="0"/>
          </a:p>
        </p:txBody>
      </p:sp>
    </p:spTree>
    <p:extLst>
      <p:ext uri="{BB962C8B-B14F-4D97-AF65-F5344CB8AC3E}">
        <p14:creationId xmlns:p14="http://schemas.microsoft.com/office/powerpoint/2010/main" val="3246245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103</a:t>
            </a:fld>
            <a:endParaRPr lang="nl-NL"/>
          </a:p>
        </p:txBody>
      </p:sp>
    </p:spTree>
    <p:extLst>
      <p:ext uri="{BB962C8B-B14F-4D97-AF65-F5344CB8AC3E}">
        <p14:creationId xmlns:p14="http://schemas.microsoft.com/office/powerpoint/2010/main" val="3113256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105</a:t>
            </a:fld>
            <a:endParaRPr lang="nl-NL"/>
          </a:p>
        </p:txBody>
      </p:sp>
    </p:spTree>
    <p:extLst>
      <p:ext uri="{BB962C8B-B14F-4D97-AF65-F5344CB8AC3E}">
        <p14:creationId xmlns:p14="http://schemas.microsoft.com/office/powerpoint/2010/main" val="1486953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111</a:t>
            </a:fld>
            <a:endParaRPr lang="nl-NL"/>
          </a:p>
        </p:txBody>
      </p:sp>
    </p:spTree>
    <p:extLst>
      <p:ext uri="{BB962C8B-B14F-4D97-AF65-F5344CB8AC3E}">
        <p14:creationId xmlns:p14="http://schemas.microsoft.com/office/powerpoint/2010/main" val="1200330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122</a:t>
            </a:fld>
            <a:endParaRPr lang="nl-NL" dirty="0"/>
          </a:p>
        </p:txBody>
      </p:sp>
    </p:spTree>
    <p:extLst>
      <p:ext uri="{BB962C8B-B14F-4D97-AF65-F5344CB8AC3E}">
        <p14:creationId xmlns:p14="http://schemas.microsoft.com/office/powerpoint/2010/main" val="1472975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12</a:t>
            </a:fld>
            <a:endParaRPr lang="nl-NL" dirty="0"/>
          </a:p>
        </p:txBody>
      </p:sp>
    </p:spTree>
    <p:extLst>
      <p:ext uri="{BB962C8B-B14F-4D97-AF65-F5344CB8AC3E}">
        <p14:creationId xmlns:p14="http://schemas.microsoft.com/office/powerpoint/2010/main" val="38135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7" name="Titel 6"/>
          <p:cNvSpPr>
            <a:spLocks noGrp="1"/>
          </p:cNvSpPr>
          <p:nvPr>
            <p:ph type="title" hasCustomPrompt="1"/>
          </p:nvPr>
        </p:nvSpPr>
        <p:spPr>
          <a:xfrm>
            <a:off x="838200" y="2766218"/>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2000"/>
                            </p:stCondLst>
                            <p:childTnLst>
                              <p:par>
                                <p:cTn id="19" presetID="1" presetClass="entr" presetSubtype="0" fill="hold" grpId="0" nodeType="afterEffect">
                                  <p:stCondLst>
                                    <p:cond delay="0"/>
                                  </p:stCondLst>
                                  <p:iterate type="wd">
                                    <p:tmAbs val="500"/>
                                  </p:iterate>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0" grpId="0" build="p">
        <p:tmplLst>
          <p:tmpl lvl="1">
            <p:tnLst>
              <p:par>
                <p:cTn presetID="1" presetClass="entr" presetSubtype="0" fill="hold" nodeType="afterEffect">
                  <p:stCondLst>
                    <p:cond delay="0"/>
                  </p:stCondLst>
                  <p:iterate type="wd">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Rechthoek 5"/>
          <p:cNvSpPr/>
          <p:nvPr userDrawn="1"/>
        </p:nvSpPr>
        <p:spPr>
          <a:xfrm>
            <a:off x="2924175" y="2001396"/>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59094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6"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 presetClass="entr" presetSubtype="0" fill="hold" grpId="0" nodeType="afterEffect">
                                  <p:stCondLst>
                                    <p:cond delay="0"/>
                                  </p:stCondLst>
                                  <p:iterate type="lt">
                                    <p:tmAbs val="20"/>
                                  </p:iterate>
                                  <p:childTnLst>
                                    <p:set>
                                      <p:cBhvr>
                                        <p:cTn id="16" dur="1" fill="hold">
                                          <p:stCondLst>
                                            <p:cond delay="9"/>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 presetClass="entr" presetSubtype="0" fill="hold" nodeType="afterEffect">
                  <p:stCondLst>
                    <p:cond delay="0"/>
                  </p:stCondLst>
                  <p:iterate type="lt">
                    <p:tmAbs val="20"/>
                  </p:iterate>
                  <p:childTnLst>
                    <p:set>
                      <p:cBhvr>
                        <p:cTn dur="1" fill="hold">
                          <p:stCondLst>
                            <p:cond delay="9"/>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solidFill>
                  <a:schemeClr val="bg1">
                    <a:lumMod val="50000"/>
                  </a:schemeClr>
                </a:solidFill>
              </a:defRPr>
            </a:lvl1pPr>
            <a:lvl2pPr marL="457200" indent="0">
              <a:buFontTx/>
              <a:buNone/>
              <a:defRPr>
                <a:solidFill>
                  <a:schemeClr val="bg1">
                    <a:lumMod val="50000"/>
                  </a:schemeClr>
                </a:solidFill>
              </a:defRPr>
            </a:lvl2pPr>
            <a:lvl3pPr marL="914400" indent="0">
              <a:buFontTx/>
              <a:buNone/>
              <a:defRPr>
                <a:solidFill>
                  <a:schemeClr val="bg1">
                    <a:lumMod val="50000"/>
                  </a:schemeClr>
                </a:solidFill>
              </a:defRPr>
            </a:lvl3pPr>
            <a:lvl4pPr marL="1371600" indent="0">
              <a:buFontTx/>
              <a:buNone/>
              <a:defRPr>
                <a:solidFill>
                  <a:schemeClr val="bg1">
                    <a:lumMod val="50000"/>
                  </a:schemeClr>
                </a:solidFill>
              </a:defRPr>
            </a:lvl4pPr>
            <a:lvl5pPr marL="1828800" indent="0">
              <a:buFontTx/>
              <a:buNone/>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822233"/>
            <a:ext cx="10515600" cy="2852737"/>
          </a:xfrm>
        </p:spPr>
        <p:txBody>
          <a:bodyPr lIns="0"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3701958"/>
            <a:ext cx="10515600" cy="224164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fade">
                                      <p:cBhvr>
                                        <p:cTn id="39" dur="500"/>
                                        <p:tgtEl>
                                          <p:spTgt spid="4">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4559128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fade">
                                      <p:cBhvr>
                                        <p:cTn id="39" dur="500"/>
                                        <p:tgtEl>
                                          <p:spTgt spid="4">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500"/>
                                        <p:tgtEl>
                                          <p:spTgt spid="6">
                                            <p:txEl>
                                              <p:pRg st="3" end="3"/>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fade">
                                      <p:cBhvr>
                                        <p:cTn id="5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9136651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500"/>
                                        <p:tgtEl>
                                          <p:spTgt spid="6">
                                            <p:txEl>
                                              <p:pRg st="3" end="3"/>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fade">
                                      <p:cBhvr>
                                        <p:cTn id="5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3388439"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3388439"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4386680"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4386680"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7" name="Text Placeholder 4"/>
          <p:cNvSpPr>
            <a:spLocks noGrp="1"/>
          </p:cNvSpPr>
          <p:nvPr>
            <p:ph type="body" sz="quarter" idx="10"/>
          </p:nvPr>
        </p:nvSpPr>
        <p:spPr>
          <a:xfrm>
            <a:off x="7950261"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8" name="Content Placeholder 5"/>
          <p:cNvSpPr>
            <a:spLocks noGrp="1"/>
          </p:cNvSpPr>
          <p:nvPr>
            <p:ph sz="quarter" idx="11"/>
          </p:nvPr>
        </p:nvSpPr>
        <p:spPr>
          <a:xfrm>
            <a:off x="7950261"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201899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250"/>
                                        <p:tgtEl>
                                          <p:spTgt spid="4">
                                            <p:txEl>
                                              <p:pRg st="0" end="0"/>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250"/>
                                        <p:tgtEl>
                                          <p:spTgt spid="4">
                                            <p:txEl>
                                              <p:pRg st="1" end="1"/>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250"/>
                                        <p:tgtEl>
                                          <p:spTgt spid="4">
                                            <p:txEl>
                                              <p:pRg st="2" end="2"/>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250"/>
                                        <p:tgtEl>
                                          <p:spTgt spid="4">
                                            <p:txEl>
                                              <p:pRg st="3" end="3"/>
                                            </p:txEl>
                                          </p:spTgt>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250"/>
                                        <p:tgtEl>
                                          <p:spTgt spid="4">
                                            <p:txEl>
                                              <p:pRg st="4" end="4"/>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250"/>
                                        <p:tgtEl>
                                          <p:spTgt spid="5">
                                            <p:txEl>
                                              <p:pRg st="0" end="0"/>
                                            </p:txEl>
                                          </p:spTgt>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250"/>
                                        <p:tgtEl>
                                          <p:spTgt spid="6">
                                            <p:txEl>
                                              <p:pRg st="0" end="0"/>
                                            </p:txEl>
                                          </p:spTgt>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250"/>
                                        <p:tgtEl>
                                          <p:spTgt spid="6">
                                            <p:txEl>
                                              <p:pRg st="1" end="1"/>
                                            </p:txEl>
                                          </p:spTgt>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250"/>
                                        <p:tgtEl>
                                          <p:spTgt spid="6">
                                            <p:txEl>
                                              <p:pRg st="2" end="2"/>
                                            </p:txEl>
                                          </p:spTgt>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250"/>
                                        <p:tgtEl>
                                          <p:spTgt spid="6">
                                            <p:txEl>
                                              <p:pRg st="3" end="3"/>
                                            </p:txEl>
                                          </p:spTgt>
                                        </p:tgtEl>
                                      </p:cBhvr>
                                    </p:animEffect>
                                  </p:childTnLst>
                                </p:cTn>
                              </p:par>
                            </p:childTnLst>
                          </p:cTn>
                        </p:par>
                        <p:par>
                          <p:cTn id="52" fill="hold">
                            <p:stCondLst>
                              <p:cond delay="3250"/>
                            </p:stCondLst>
                            <p:childTnLst>
                              <p:par>
                                <p:cTn id="53" presetID="10" presetClass="entr" presetSubtype="0" fill="hold" grpId="0" nodeType="after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fade">
                                      <p:cBhvr>
                                        <p:cTn id="55" dur="250"/>
                                        <p:tgtEl>
                                          <p:spTgt spid="6">
                                            <p:txEl>
                                              <p:pRg st="4" end="4"/>
                                            </p:txEl>
                                          </p:spTgt>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animEffect transition="in" filter="fade">
                                      <p:cBhvr>
                                        <p:cTn id="59" dur="250"/>
                                        <p:tgtEl>
                                          <p:spTgt spid="7">
                                            <p:txEl>
                                              <p:pRg st="0" end="0"/>
                                            </p:txEl>
                                          </p:spTgt>
                                        </p:tgtEl>
                                      </p:cBhvr>
                                    </p:animEffect>
                                  </p:childTnLst>
                                </p:cTn>
                              </p:par>
                            </p:childTnLst>
                          </p:cTn>
                        </p:par>
                        <p:par>
                          <p:cTn id="60" fill="hold">
                            <p:stCondLst>
                              <p:cond delay="3750"/>
                            </p:stCondLst>
                            <p:childTnLst>
                              <p:par>
                                <p:cTn id="61" presetID="10" presetClass="entr" presetSubtype="0" fill="hold" grpId="0" nodeType="afterEffect">
                                  <p:stCondLst>
                                    <p:cond delay="0"/>
                                  </p:stCondLst>
                                  <p:childTnLst>
                                    <p:set>
                                      <p:cBhvr>
                                        <p:cTn id="62" dur="1" fill="hold">
                                          <p:stCondLst>
                                            <p:cond delay="0"/>
                                          </p:stCondLst>
                                        </p:cTn>
                                        <p:tgtEl>
                                          <p:spTgt spid="8">
                                            <p:txEl>
                                              <p:pRg st="0" end="0"/>
                                            </p:txEl>
                                          </p:spTgt>
                                        </p:tgtEl>
                                        <p:attrNameLst>
                                          <p:attrName>style.visibility</p:attrName>
                                        </p:attrNameLst>
                                      </p:cBhvr>
                                      <p:to>
                                        <p:strVal val="visible"/>
                                      </p:to>
                                    </p:set>
                                    <p:animEffect transition="in" filter="fade">
                                      <p:cBhvr>
                                        <p:cTn id="63" dur="250"/>
                                        <p:tgtEl>
                                          <p:spTgt spid="8">
                                            <p:txEl>
                                              <p:pRg st="0" end="0"/>
                                            </p:txEl>
                                          </p:spTgt>
                                        </p:tgtEl>
                                      </p:cBhvr>
                                    </p:animEffect>
                                  </p:childTnLst>
                                </p:cTn>
                              </p:par>
                            </p:childTnLst>
                          </p:cTn>
                        </p:par>
                        <p:par>
                          <p:cTn id="64" fill="hold">
                            <p:stCondLst>
                              <p:cond delay="4000"/>
                            </p:stCondLst>
                            <p:childTnLst>
                              <p:par>
                                <p:cTn id="65" presetID="10" presetClass="entr" presetSubtype="0" fill="hold" grpId="0" nodeType="afterEffect">
                                  <p:stCondLst>
                                    <p:cond delay="0"/>
                                  </p:stCondLst>
                                  <p:childTnLst>
                                    <p:set>
                                      <p:cBhvr>
                                        <p:cTn id="66" dur="1" fill="hold">
                                          <p:stCondLst>
                                            <p:cond delay="0"/>
                                          </p:stCondLst>
                                        </p:cTn>
                                        <p:tgtEl>
                                          <p:spTgt spid="8">
                                            <p:txEl>
                                              <p:pRg st="1" end="1"/>
                                            </p:txEl>
                                          </p:spTgt>
                                        </p:tgtEl>
                                        <p:attrNameLst>
                                          <p:attrName>style.visibility</p:attrName>
                                        </p:attrNameLst>
                                      </p:cBhvr>
                                      <p:to>
                                        <p:strVal val="visible"/>
                                      </p:to>
                                    </p:set>
                                    <p:animEffect transition="in" filter="fade">
                                      <p:cBhvr>
                                        <p:cTn id="67" dur="250"/>
                                        <p:tgtEl>
                                          <p:spTgt spid="8">
                                            <p:txEl>
                                              <p:pRg st="1" end="1"/>
                                            </p:txEl>
                                          </p:spTgt>
                                        </p:tgtEl>
                                      </p:cBhvr>
                                    </p:animEffect>
                                  </p:childTnLst>
                                </p:cTn>
                              </p:par>
                            </p:childTnLst>
                          </p:cTn>
                        </p:par>
                        <p:par>
                          <p:cTn id="68" fill="hold">
                            <p:stCondLst>
                              <p:cond delay="4250"/>
                            </p:stCondLst>
                            <p:childTnLst>
                              <p:par>
                                <p:cTn id="69" presetID="10" presetClass="entr" presetSubtype="0" fill="hold" grpId="0" nodeType="afterEffect">
                                  <p:stCondLst>
                                    <p:cond delay="0"/>
                                  </p:stCondLst>
                                  <p:childTnLst>
                                    <p:set>
                                      <p:cBhvr>
                                        <p:cTn id="70" dur="1" fill="hold">
                                          <p:stCondLst>
                                            <p:cond delay="0"/>
                                          </p:stCondLst>
                                        </p:cTn>
                                        <p:tgtEl>
                                          <p:spTgt spid="8">
                                            <p:txEl>
                                              <p:pRg st="2" end="2"/>
                                            </p:txEl>
                                          </p:spTgt>
                                        </p:tgtEl>
                                        <p:attrNameLst>
                                          <p:attrName>style.visibility</p:attrName>
                                        </p:attrNameLst>
                                      </p:cBhvr>
                                      <p:to>
                                        <p:strVal val="visible"/>
                                      </p:to>
                                    </p:set>
                                    <p:animEffect transition="in" filter="fade">
                                      <p:cBhvr>
                                        <p:cTn id="71" dur="250"/>
                                        <p:tgtEl>
                                          <p:spTgt spid="8">
                                            <p:txEl>
                                              <p:pRg st="2" end="2"/>
                                            </p:txEl>
                                          </p:spTgt>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8">
                                            <p:txEl>
                                              <p:pRg st="3" end="3"/>
                                            </p:txEl>
                                          </p:spTgt>
                                        </p:tgtEl>
                                        <p:attrNameLst>
                                          <p:attrName>style.visibility</p:attrName>
                                        </p:attrNameLst>
                                      </p:cBhvr>
                                      <p:to>
                                        <p:strVal val="visible"/>
                                      </p:to>
                                    </p:set>
                                    <p:animEffect transition="in" filter="fade">
                                      <p:cBhvr>
                                        <p:cTn id="75" dur="250"/>
                                        <p:tgtEl>
                                          <p:spTgt spid="8">
                                            <p:txEl>
                                              <p:pRg st="3" end="3"/>
                                            </p:txEl>
                                          </p:spTgt>
                                        </p:tgtEl>
                                      </p:cBhvr>
                                    </p:animEffect>
                                  </p:childTnLst>
                                </p:cTn>
                              </p:par>
                            </p:childTnLst>
                          </p:cTn>
                        </p:par>
                        <p:par>
                          <p:cTn id="76" fill="hold">
                            <p:stCondLst>
                              <p:cond delay="4750"/>
                            </p:stCondLst>
                            <p:childTnLst>
                              <p:par>
                                <p:cTn id="77" presetID="10" presetClass="entr" presetSubtype="0" fill="hold" grpId="0" nodeType="afterEffect">
                                  <p:stCondLst>
                                    <p:cond delay="0"/>
                                  </p:stCondLst>
                                  <p:childTnLst>
                                    <p:set>
                                      <p:cBhvr>
                                        <p:cTn id="78" dur="1" fill="hold">
                                          <p:stCondLst>
                                            <p:cond delay="0"/>
                                          </p:stCondLst>
                                        </p:cTn>
                                        <p:tgtEl>
                                          <p:spTgt spid="8">
                                            <p:txEl>
                                              <p:pRg st="4" end="4"/>
                                            </p:txEl>
                                          </p:spTgt>
                                        </p:tgtEl>
                                        <p:attrNameLst>
                                          <p:attrName>style.visibility</p:attrName>
                                        </p:attrNameLst>
                                      </p:cBhvr>
                                      <p:to>
                                        <p:strVal val="visible"/>
                                      </p:to>
                                    </p:set>
                                    <p:animEffect transition="in" filter="fade">
                                      <p:cBhvr>
                                        <p:cTn id="79" dur="2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Lst>
      </p:bldP>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12" r:id="rId6"/>
    <p:sldLayoutId id="2147483701" r:id="rId7"/>
    <p:sldLayoutId id="2147483713" r:id="rId8"/>
    <p:sldLayoutId id="2147483711" r:id="rId9"/>
    <p:sldLayoutId id="2147483702" r:id="rId10"/>
    <p:sldLayoutId id="2147483707" r:id="rId11"/>
    <p:sldLayoutId id="2147483703" r:id="rId12"/>
    <p:sldLayoutId id="2147483706" r:id="rId13"/>
    <p:sldLayoutId id="2147483708" r:id="rId14"/>
    <p:sldLayoutId id="2147483714" r:id="rId15"/>
    <p:sldLayoutId id="2147483710" r:id="rId16"/>
  </p:sldLayoutIdLst>
  <p:transition spd="slow">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hyperlink" Target="http://plnkr.co/edit/IdQYDLPbT8QHwOdzKpZL?p=preview" TargetMode="Externa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hyperlink" Target="http://plnkr.co/edit/Qv867Jk7bacjWfdUppX8?p=preview" TargetMode="Externa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hyperlink" Target="http://plnkr.co/edit/O0gkiKM8JbQetIrPNpOu?p=preview" TargetMode="Externa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plnkr.co/edit/renZBBDQU5HfbfWvfDb2?p=preview"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hyperlink" Target="http://plnkr.co/edit/BG1owEQajGeTnbtBd1ji?p=preview" TargetMode="Externa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hyperlink" Target="http://plnkr.co/edit/ztsWzOKSF4GI6jYukcTw?p=preview"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hyperlink" Target="http://plnkr.co/edit/OnTLZGAi7O3NKWLrMHnB?p=preview" TargetMode="Externa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hyperlink" Target="http://plnkr.co/edit/furoLAe7Y8vVfrTDJ23Q?p=preview" TargetMode="Externa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plnkr.co/edit/yTiuPyqN0B4yrTGUvUNT?p=preview" TargetMode="Externa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hyperlink" Target="http://plnkr.co/edit/yTiuPyqN0B4yrTGUvUNT?p=preview" TargetMode="Externa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hyperlink" Target="presentatie-bestanden/viewport-correct/index.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presentatie-bestanden/viewport-incorrect/index.html"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plnkr.co/edit/5m9XEN7AbDBQZKpDP6wA?p=preview" TargetMode="Externa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plnkr.co/edit/psi5ZPWt13Xq2qUfPonu?p=preview" TargetMode="Externa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hyperlink" Target="http://plnkr.co/edit/1rOuHIRqVcA5Q918qmIl?p=preview" TargetMode="Externa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4294967295"/>
          </p:nvPr>
        </p:nvSpPr>
        <p:spPr>
          <a:xfrm>
            <a:off x="1524000" y="3850394"/>
            <a:ext cx="9144000" cy="405518"/>
          </a:xfrm>
        </p:spPr>
        <p:txBody>
          <a:bodyPr>
            <a:normAutofit fontScale="92500" lnSpcReduction="2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VERBERGEN</a:t>
            </a:r>
            <a:endParaRPr lang="nl-NL" dirty="0"/>
          </a:p>
        </p:txBody>
      </p:sp>
      <p:graphicFrame>
        <p:nvGraphicFramePr>
          <p:cNvPr id="9" name="Tijdelijke aanduiding voor inhoud 4"/>
          <p:cNvGraphicFramePr>
            <a:graphicFrameLocks noGrp="1"/>
          </p:cNvGraphicFramePr>
          <p:nvPr>
            <p:ph idx="1"/>
            <p:extLst>
              <p:ext uri="{D42A27DB-BD31-4B8C-83A1-F6EECF244321}">
                <p14:modId xmlns:p14="http://schemas.microsoft.com/office/powerpoint/2010/main" val="3641764426"/>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visible-xs</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visible-lg</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r>
            </a:tbl>
          </a:graphicData>
        </a:graphic>
      </p:graphicFrame>
    </p:spTree>
    <p:extLst>
      <p:ext uri="{BB962C8B-B14F-4D97-AF65-F5344CB8AC3E}">
        <p14:creationId xmlns:p14="http://schemas.microsoft.com/office/powerpoint/2010/main" val="806752931"/>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graphicFrame>
        <p:nvGraphicFramePr>
          <p:cNvPr id="6" name="Tijdelijke aanduiding voor inhoud 4"/>
          <p:cNvGraphicFramePr>
            <a:graphicFrameLocks noGrp="1"/>
          </p:cNvGraphicFramePr>
          <p:nvPr>
            <p:ph idx="1"/>
            <p:extLst>
              <p:ext uri="{D42A27DB-BD31-4B8C-83A1-F6EECF244321}">
                <p14:modId xmlns:p14="http://schemas.microsoft.com/office/powerpoint/2010/main" val="2006092108"/>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b="0" dirty="0" smtClean="0">
                          <a:solidFill>
                            <a:schemeClr val="bg1">
                              <a:lumMod val="50000"/>
                            </a:schemeClr>
                          </a:solidFill>
                          <a:effectLst/>
                        </a:rPr>
                        <a:t>.</a:t>
                      </a:r>
                      <a:r>
                        <a:rPr lang="nl-NL" sz="2000" b="0" dirty="0" err="1" smtClean="0">
                          <a:solidFill>
                            <a:schemeClr val="bg1">
                              <a:lumMod val="50000"/>
                            </a:schemeClr>
                          </a:solidFill>
                          <a:effectLst/>
                        </a:rPr>
                        <a:t>hidden-xs</a:t>
                      </a:r>
                      <a:endParaRPr lang="nl-NL" sz="2000" b="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hidden-lg</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r>
            </a:tbl>
          </a:graphicData>
        </a:graphic>
      </p:graphicFrame>
    </p:spTree>
    <p:extLst>
      <p:ext uri="{BB962C8B-B14F-4D97-AF65-F5344CB8AC3E}">
        <p14:creationId xmlns:p14="http://schemas.microsoft.com/office/powerpoint/2010/main" val="613273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COLUMNS VERBERGEN</a:t>
            </a:r>
            <a:endParaRPr lang="nl-NL" dirty="0"/>
          </a:p>
        </p:txBody>
      </p:sp>
      <p:grpSp>
        <p:nvGrpSpPr>
          <p:cNvPr id="27" name="Groep 26"/>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.col-sm-4</a:t>
              </a:r>
            </a:p>
            <a:p>
              <a:pPr algn="ctr"/>
              <a:r>
                <a:rPr lang="nl-NL" dirty="0" smtClean="0">
                  <a:solidFill>
                    <a:srgbClr val="5F6475"/>
                  </a:solidFill>
                </a:rPr>
                <a:t>.col-xs-12</a:t>
              </a:r>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.col-sm-8</a:t>
              </a:r>
            </a:p>
            <a:p>
              <a:pPr algn="ctr"/>
              <a:r>
                <a:rPr lang="nl-NL" dirty="0">
                  <a:solidFill>
                    <a:srgbClr val="5F6475"/>
                  </a:solidFill>
                </a:rPr>
                <a:t>.</a:t>
              </a:r>
              <a:r>
                <a:rPr lang="nl-NL" dirty="0" err="1" smtClean="0">
                  <a:solidFill>
                    <a:srgbClr val="5F6475"/>
                  </a:solidFill>
                </a:rPr>
                <a:t>hidden-xs</a:t>
              </a:r>
              <a:endParaRPr lang="nl-NL" dirty="0">
                <a:solidFill>
                  <a:srgbClr val="5F6475"/>
                </a:solidFill>
              </a:endParaRPr>
            </a:p>
          </p:txBody>
        </p:sp>
        <p:sp>
          <p:nvSpPr>
            <p:cNvPr id="13" name="Rechthoek 12"/>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274613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VERBERGEN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771968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grpSp>
        <p:nvGrpSpPr>
          <p:cNvPr id="2" name="Groep 1"/>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3114675" y="2718997"/>
              <a:ext cx="59912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endParaRPr lang="nl-NL" dirty="0">
                <a:solidFill>
                  <a:srgbClr val="5F6475"/>
                </a:solidFill>
              </a:endParaRPr>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4867946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TONEN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.col-sm-12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5" name="Rechthoek 14"/>
          <p:cNvSpPr/>
          <p:nvPr/>
        </p:nvSpPr>
        <p:spPr>
          <a:xfrm>
            <a:off x="5209913"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p>
          <a:p>
            <a:pPr algn="ctr"/>
            <a:r>
              <a:rPr lang="nl-NL" dirty="0" smtClean="0">
                <a:solidFill>
                  <a:srgbClr val="5F6475"/>
                </a:solidFill>
              </a:rPr>
              <a:t> </a:t>
            </a:r>
            <a:r>
              <a:rPr lang="nl-NL" dirty="0">
                <a:solidFill>
                  <a:srgbClr val="5F6475"/>
                </a:solidFill>
              </a:rPr>
              <a:t>.</a:t>
            </a:r>
            <a:r>
              <a:rPr lang="nl-NL" dirty="0" err="1" smtClean="0">
                <a:solidFill>
                  <a:srgbClr val="5F6475"/>
                </a:solidFill>
              </a:rPr>
              <a:t>visible-xs</a:t>
            </a:r>
            <a:endParaRPr lang="nl-NL" dirty="0">
              <a:solidFill>
                <a:srgbClr val="5F6475"/>
              </a:solidFill>
            </a:endParaRPr>
          </a:p>
        </p:txBody>
      </p:sp>
      <p:sp>
        <p:nvSpPr>
          <p:cNvPr id="16" name="Rechthoek 15"/>
          <p:cNvSpPr/>
          <p:nvPr/>
        </p:nvSpPr>
        <p:spPr>
          <a:xfrm>
            <a:off x="5221202"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Rechthoek 16"/>
          <p:cNvSpPr/>
          <p:nvPr/>
        </p:nvSpPr>
        <p:spPr>
          <a:xfrm>
            <a:off x="6833785"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0715601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64312788"/>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PUSH, PULL &amp; RESET COLUMNS</a:t>
            </a:r>
            <a:endParaRPr lang="nl-NL" dirty="0"/>
          </a:p>
        </p:txBody>
      </p:sp>
    </p:spTree>
    <p:extLst>
      <p:ext uri="{BB962C8B-B14F-4D97-AF65-F5344CB8AC3E}">
        <p14:creationId xmlns:p14="http://schemas.microsoft.com/office/powerpoint/2010/main" val="496268406"/>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PUSH, PULL &amp; RESET COLUMNS</a:t>
            </a:r>
          </a:p>
        </p:txBody>
      </p:sp>
      <p:sp>
        <p:nvSpPr>
          <p:cNvPr id="4" name="Tijdelijke aanduiding voor inhoud 3"/>
          <p:cNvSpPr>
            <a:spLocks noGrp="1"/>
          </p:cNvSpPr>
          <p:nvPr>
            <p:ph idx="1"/>
          </p:nvPr>
        </p:nvSpPr>
        <p:spPr/>
        <p:txBody>
          <a:bodyPr/>
          <a:lstStyle/>
          <a:p>
            <a:r>
              <a:rPr lang="nl-NL" dirty="0" smtClean="0"/>
              <a:t>Positie</a:t>
            </a:r>
          </a:p>
          <a:p>
            <a:r>
              <a:rPr lang="nl-NL" dirty="0" err="1" smtClean="0"/>
              <a:t>Left</a:t>
            </a:r>
            <a:r>
              <a:rPr lang="nl-NL" dirty="0" smtClean="0"/>
              <a:t> / Right </a:t>
            </a:r>
            <a:r>
              <a:rPr lang="nl-NL" dirty="0" err="1" smtClean="0"/>
              <a:t>properties</a:t>
            </a:r>
            <a:endParaRPr lang="nl-NL" dirty="0" smtClean="0"/>
          </a:p>
          <a:p>
            <a:r>
              <a:rPr lang="nl-NL" dirty="0" smtClean="0"/>
              <a:t>Procenten</a:t>
            </a:r>
          </a:p>
          <a:p>
            <a:r>
              <a:rPr lang="nl-NL" dirty="0" smtClean="0"/>
              <a:t>Relatief</a:t>
            </a:r>
          </a:p>
        </p:txBody>
      </p:sp>
    </p:spTree>
    <p:extLst>
      <p:ext uri="{BB962C8B-B14F-4D97-AF65-F5344CB8AC3E}">
        <p14:creationId xmlns:p14="http://schemas.microsoft.com/office/powerpoint/2010/main" val="583092724"/>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PUSH &amp; </a:t>
            </a:r>
            <a:r>
              <a:rPr lang="nl-NL" dirty="0"/>
              <a:t>PULL</a:t>
            </a:r>
          </a:p>
        </p:txBody>
      </p:sp>
      <p:sp>
        <p:nvSpPr>
          <p:cNvPr id="5" name="Tijdelijke aanduiding voor tekst 4"/>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"col-sm-2 col-sm-push-4</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1</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"col-sm-4 col-sm-pull-2</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2</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"col-sm-1 col-sm-push-5</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3</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nl-NL" sz="2400" dirty="0">
                <a:solidFill>
                  <a:srgbClr val="F8F8F2"/>
                </a:solidFill>
              </a:rPr>
              <a:t>  </a:t>
            </a:r>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"col-sm-5 col-sm-pull-1</a:t>
            </a:r>
            <a:r>
              <a:rPr lang="nl-NL" sz="2400" dirty="0" smtClean="0">
                <a:solidFill>
                  <a:srgbClr val="E6DB74"/>
                </a:solidFill>
              </a:rPr>
              <a:t>"</a:t>
            </a:r>
            <a:r>
              <a:rPr lang="nl-NL" sz="2400" dirty="0" smtClean="0">
                <a:solidFill>
                  <a:srgbClr val="F92672"/>
                </a:solidFill>
              </a:rPr>
              <a:t>&gt;</a:t>
            </a:r>
            <a:r>
              <a:rPr lang="nl-NL" sz="2400" dirty="0" smtClean="0">
                <a:solidFill>
                  <a:srgbClr val="F8F8F2"/>
                </a:solidFill>
              </a:rPr>
              <a:t>4</a:t>
            </a:r>
            <a:r>
              <a:rPr lang="nl-NL" sz="2400" dirty="0" smtClean="0">
                <a:solidFill>
                  <a:srgbClr val="F92672"/>
                </a:solidFill>
              </a:rPr>
              <a:t>&lt;/</a:t>
            </a:r>
            <a:r>
              <a:rPr lang="nl-NL" sz="2400" dirty="0">
                <a:solidFill>
                  <a:srgbClr val="F92672"/>
                </a:solidFill>
              </a:rPr>
              <a:t>div&gt;</a:t>
            </a:r>
            <a:endParaRPr lang="nl-NL" sz="2400" dirty="0">
              <a:solidFill>
                <a:srgbClr val="F8F8F2"/>
              </a:solidFill>
            </a:endParaRPr>
          </a:p>
          <a:p>
            <a:r>
              <a:rPr lang="nl-NL" sz="2400" dirty="0">
                <a:solidFill>
                  <a:srgbClr val="F92672"/>
                </a:solidFill>
              </a:rPr>
              <a:t>&lt;/div</a:t>
            </a:r>
            <a:r>
              <a:rPr lang="nl-NL" sz="2400" dirty="0" smtClean="0">
                <a:solidFill>
                  <a:srgbClr val="F92672"/>
                </a:solidFill>
              </a:rPr>
              <a:t>&gt;</a:t>
            </a:r>
            <a:endParaRPr lang="nl-NL" sz="2400" dirty="0">
              <a:solidFill>
                <a:srgbClr val="F8F8F2"/>
              </a:solidFill>
            </a:endParaRPr>
          </a:p>
        </p:txBody>
      </p:sp>
    </p:spTree>
    <p:extLst>
      <p:ext uri="{BB962C8B-B14F-4D97-AF65-F5344CB8AC3E}">
        <p14:creationId xmlns:p14="http://schemas.microsoft.com/office/powerpoint/2010/main" val="3691112372"/>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16245318"/>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3" name="Rechthoek 2"/>
          <p:cNvSpPr/>
          <p:nvPr/>
        </p:nvSpPr>
        <p:spPr>
          <a:xfrm>
            <a:off x="4809068" y="2715088"/>
            <a:ext cx="2602439" cy="990136"/>
          </a:xfrm>
          <a:prstGeom prst="rect">
            <a:avLst/>
          </a:prstGeom>
          <a:solidFill>
            <a:schemeClr val="accent6">
              <a:alpha val="40000"/>
            </a:schemeClr>
          </a:solidFill>
          <a:ln w="38100">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smtClean="0"/>
              <a:t>Offset</a:t>
            </a:r>
            <a:endParaRPr lang="nl-NL" dirty="0"/>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.col-xs-offset-0</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20" name="Rechthoek 19"/>
          <p:cNvSpPr/>
          <p:nvPr/>
        </p:nvSpPr>
        <p:spPr>
          <a:xfrm>
            <a:off x="7411507" y="2713263"/>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.col-offset-4</a:t>
            </a:r>
            <a:endParaRPr lang="nl-NL" dirty="0">
              <a:solidFill>
                <a:srgbClr val="5F6475"/>
              </a:solidFill>
            </a:endParaRPr>
          </a:p>
        </p:txBody>
      </p:sp>
      <p:sp>
        <p:nvSpPr>
          <p:cNvPr id="21" name="Rechthoek 20"/>
          <p:cNvSpPr/>
          <p:nvPr/>
        </p:nvSpPr>
        <p:spPr>
          <a:xfrm>
            <a:off x="7411507" y="2713263"/>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Rechthoek 21"/>
          <p:cNvSpPr/>
          <p:nvPr/>
        </p:nvSpPr>
        <p:spPr>
          <a:xfrm>
            <a:off x="8944822" y="2709355"/>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090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OFFSET</a:t>
            </a:r>
            <a:endParaRPr lang="nl-NL" dirty="0"/>
          </a:p>
        </p:txBody>
      </p:sp>
      <p:sp>
        <p:nvSpPr>
          <p:cNvPr id="4" name="Tijdelijke aanduiding voor tekst 3"/>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a:solidFill>
                  <a:srgbClr val="E6DB74"/>
                </a:solidFill>
              </a:rPr>
              <a:t>col-xs-offset-4 </a:t>
            </a:r>
            <a:r>
              <a:rPr lang="en-US" sz="2400" dirty="0" smtClean="0">
                <a:solidFill>
                  <a:srgbClr val="E6DB74"/>
                </a:solidFill>
              </a:rPr>
              <a:t>"</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nl-NL" sz="2400" dirty="0">
                <a:solidFill>
                  <a:srgbClr val="F92672"/>
                </a:solidFill>
              </a:rPr>
              <a:t>&lt;/div&gt;</a:t>
            </a:r>
            <a:endParaRPr lang="nl-NL" sz="2400" dirty="0">
              <a:solidFill>
                <a:srgbClr val="F8F8F2"/>
              </a:solidFill>
            </a:endParaRPr>
          </a:p>
          <a:p>
            <a:endParaRPr lang="nl-NL" sz="2400" dirty="0"/>
          </a:p>
        </p:txBody>
      </p:sp>
    </p:spTree>
    <p:extLst>
      <p:ext uri="{BB962C8B-B14F-4D97-AF65-F5344CB8AC3E}">
        <p14:creationId xmlns:p14="http://schemas.microsoft.com/office/powerpoint/2010/main" val="3080108260"/>
      </p:ext>
    </p:extLst>
  </p:cSld>
  <p:clrMapOvr>
    <a:masterClrMapping/>
  </p:clrMapOvr>
  <p:transition spd="slow">
    <p:push/>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69851995"/>
      </p:ext>
    </p:extLst>
  </p:cSld>
  <p:clrMapOvr>
    <a:masterClrMapping/>
  </p:clrMapOvr>
  <p:transition spd="slow">
    <p:push/>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OPDRACHT 3 : MAAK DE WEBSITE VOLLEDIG RESPONSIVE</a:t>
            </a:r>
            <a:endParaRPr lang="nl-NL" dirty="0"/>
          </a:p>
        </p:txBody>
      </p:sp>
    </p:spTree>
    <p:extLst>
      <p:ext uri="{BB962C8B-B14F-4D97-AF65-F5344CB8AC3E}">
        <p14:creationId xmlns:p14="http://schemas.microsoft.com/office/powerpoint/2010/main" val="2799830910"/>
      </p:ext>
    </p:extLst>
  </p:cSld>
  <p:clrMapOvr>
    <a:masterClrMapping/>
  </p:clrMapOvr>
  <p:transition spd="slow">
    <p:push/>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INSTRUCTIES</a:t>
            </a:r>
            <a:endParaRPr lang="nl-NL" dirty="0"/>
          </a:p>
        </p:txBody>
      </p:sp>
      <p:sp>
        <p:nvSpPr>
          <p:cNvPr id="4" name="Tijdelijke aanduiding voor inhoud 3"/>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blok-3</a:t>
            </a:r>
          </a:p>
          <a:p>
            <a:pPr marL="514350" indent="-514350">
              <a:buFont typeface="+mj-lt"/>
              <a:buAutoNum type="arabicPeriod"/>
            </a:pPr>
            <a:r>
              <a:rPr lang="nl-NL" dirty="0" err="1" smtClean="0"/>
              <a:t>Npm-install</a:t>
            </a:r>
            <a:endParaRPr lang="nl-NL" dirty="0" smtClean="0"/>
          </a:p>
          <a:p>
            <a:pPr marL="514350" indent="-514350">
              <a:buFont typeface="+mj-lt"/>
              <a:buAutoNum type="arabicPeriod"/>
            </a:pPr>
            <a:r>
              <a:rPr lang="nl-NL" dirty="0" err="1" smtClean="0"/>
              <a:t>Grunt</a:t>
            </a:r>
            <a:r>
              <a:rPr lang="nl-NL" dirty="0" smtClean="0"/>
              <a:t> serve</a:t>
            </a:r>
            <a:endParaRPr lang="nl-NL" dirty="0"/>
          </a:p>
        </p:txBody>
      </p:sp>
    </p:spTree>
    <p:extLst>
      <p:ext uri="{BB962C8B-B14F-4D97-AF65-F5344CB8AC3E}">
        <p14:creationId xmlns:p14="http://schemas.microsoft.com/office/powerpoint/2010/main" val="1416632208"/>
      </p:ext>
    </p:extLst>
  </p:cSld>
  <p:clrMapOvr>
    <a:masterClrMapping/>
  </p:clrMapOvr>
  <p:transition spd="slow">
    <p:push/>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p:cNvSpPr>
            <a:spLocks noGrp="1"/>
          </p:cNvSpPr>
          <p:nvPr>
            <p:ph type="subTitle" idx="4294967295"/>
          </p:nvPr>
        </p:nvSpPr>
        <p:spPr>
          <a:xfrm>
            <a:off x="1524000" y="3850394"/>
            <a:ext cx="9144000" cy="405518"/>
          </a:xfrm>
        </p:spPr>
        <p:txBody>
          <a:bodyPr>
            <a:normAutofit fontScale="92500" lnSpcReduction="20000"/>
          </a:bodyPr>
          <a:lstStyle/>
          <a:p>
            <a:endParaRPr lang="nl-NL"/>
          </a:p>
        </p:txBody>
      </p:sp>
      <p:sp>
        <p:nvSpPr>
          <p:cNvPr id="2" name="Titel 1"/>
          <p:cNvSpPr>
            <a:spLocks noGrp="1"/>
          </p:cNvSpPr>
          <p:nvPr>
            <p:ph type="title"/>
          </p:nvPr>
        </p:nvSpPr>
        <p:spPr/>
        <p:txBody>
          <a:bodyPr/>
          <a:lstStyle/>
          <a:p>
            <a:r>
              <a:rPr lang="nl-NL" dirty="0" smtClean="0"/>
              <a:t>DE TOEKOMST VAN GRIDS</a:t>
            </a:r>
            <a:endParaRPr lang="nl-NL" dirty="0"/>
          </a:p>
        </p:txBody>
      </p:sp>
    </p:spTree>
    <p:extLst>
      <p:ext uri="{BB962C8B-B14F-4D97-AF65-F5344CB8AC3E}">
        <p14:creationId xmlns:p14="http://schemas.microsoft.com/office/powerpoint/2010/main" val="3097431792"/>
      </p:ext>
    </p:extLst>
  </p:cSld>
  <p:clrMapOvr>
    <a:masterClrMapping/>
  </p:clrMapOvr>
  <p:transition spd="slow">
    <p:push/>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FLEXBOX</a:t>
            </a:r>
            <a:endParaRPr lang="nl-NL" dirty="0"/>
          </a:p>
        </p:txBody>
      </p:sp>
      <p:sp>
        <p:nvSpPr>
          <p:cNvPr id="5" name="Tijdelijke aanduiding voor inhoud 4"/>
          <p:cNvSpPr>
            <a:spLocks noGrp="1"/>
          </p:cNvSpPr>
          <p:nvPr>
            <p:ph idx="1"/>
          </p:nvPr>
        </p:nvSpPr>
        <p:spPr/>
        <p:txBody>
          <a:bodyPr/>
          <a:lstStyle/>
          <a:p>
            <a:r>
              <a:rPr lang="nl-NL" dirty="0" err="1" smtClean="0"/>
              <a:t>Layout</a:t>
            </a:r>
            <a:r>
              <a:rPr lang="nl-NL" dirty="0" smtClean="0"/>
              <a:t> model</a:t>
            </a:r>
          </a:p>
          <a:p>
            <a:r>
              <a:rPr lang="nl-NL" dirty="0" smtClean="0"/>
              <a:t>Syntax</a:t>
            </a:r>
          </a:p>
          <a:p>
            <a:r>
              <a:rPr lang="nl-NL" dirty="0" smtClean="0"/>
              <a:t>(Geen) </a:t>
            </a:r>
            <a:r>
              <a:rPr lang="nl-NL" dirty="0" err="1" smtClean="0"/>
              <a:t>hacks</a:t>
            </a:r>
            <a:endParaRPr lang="nl-NL" dirty="0" smtClean="0"/>
          </a:p>
          <a:p>
            <a:r>
              <a:rPr lang="nl-NL" dirty="0" smtClean="0"/>
              <a:t>Support</a:t>
            </a:r>
            <a:endParaRPr lang="nl-NL" dirty="0"/>
          </a:p>
        </p:txBody>
      </p:sp>
    </p:spTree>
    <p:extLst>
      <p:ext uri="{BB962C8B-B14F-4D97-AF65-F5344CB8AC3E}">
        <p14:creationId xmlns:p14="http://schemas.microsoft.com/office/powerpoint/2010/main" val="1704966997"/>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32569"/>
            <a:ext cx="10459214" cy="3131049"/>
          </a:xfrm>
        </p:spPr>
      </p:pic>
    </p:spTree>
    <p:extLst>
      <p:ext uri="{BB962C8B-B14F-4D97-AF65-F5344CB8AC3E}">
        <p14:creationId xmlns:p14="http://schemas.microsoft.com/office/powerpoint/2010/main" val="3699067955"/>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65149115"/>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NATIVE APP</a:t>
            </a:r>
            <a:endParaRPr lang="nl-NL" dirty="0"/>
          </a:p>
        </p:txBody>
      </p:sp>
      <p:sp>
        <p:nvSpPr>
          <p:cNvPr id="6" name="Tijdelijke aanduiding voor inhoud 5"/>
          <p:cNvSpPr>
            <a:spLocks noGrp="1"/>
          </p:cNvSpPr>
          <p:nvPr>
            <p:ph sz="half" idx="1"/>
          </p:nvPr>
        </p:nvSpPr>
        <p:spPr/>
        <p:txBody>
          <a:bodyPr/>
          <a:lstStyle/>
          <a:p>
            <a:r>
              <a:rPr lang="nl-NL" dirty="0" smtClean="0"/>
              <a:t>Offline</a:t>
            </a:r>
          </a:p>
          <a:p>
            <a:r>
              <a:rPr lang="nl-NL" dirty="0" smtClean="0"/>
              <a:t>Push</a:t>
            </a:r>
          </a:p>
          <a:p>
            <a:r>
              <a:rPr lang="nl-NL" dirty="0" smtClean="0"/>
              <a:t>Device hardware</a:t>
            </a:r>
          </a:p>
          <a:p>
            <a:r>
              <a:rPr lang="nl-NL" dirty="0" smtClean="0"/>
              <a:t>Gebruikerservaring</a:t>
            </a:r>
            <a:endParaRPr lang="nl-NL" dirty="0"/>
          </a:p>
        </p:txBody>
      </p:sp>
      <p:sp>
        <p:nvSpPr>
          <p:cNvPr id="8" name="Tijdelijke aanduiding voor inhoud 7"/>
          <p:cNvSpPr>
            <a:spLocks noGrp="1"/>
          </p:cNvSpPr>
          <p:nvPr>
            <p:ph sz="half" idx="2"/>
          </p:nvPr>
        </p:nvSpPr>
        <p:spPr/>
        <p:txBody>
          <a:bodyPr/>
          <a:lstStyle/>
          <a:p>
            <a:r>
              <a:rPr lang="nl-NL" dirty="0" smtClean="0"/>
              <a:t>Download drempel</a:t>
            </a:r>
          </a:p>
          <a:p>
            <a:r>
              <a:rPr lang="nl-NL" dirty="0" smtClean="0"/>
              <a:t>Content indexering</a:t>
            </a:r>
          </a:p>
          <a:p>
            <a:r>
              <a:rPr lang="nl-NL" dirty="0" smtClean="0"/>
              <a:t>Ontwikkelkosten</a:t>
            </a:r>
          </a:p>
          <a:p>
            <a:r>
              <a:rPr lang="nl-NL" dirty="0" smtClean="0"/>
              <a:t>Meerdere codebases</a:t>
            </a:r>
            <a:endParaRPr lang="nl-NL" dirty="0"/>
          </a:p>
        </p:txBody>
      </p:sp>
    </p:spTree>
    <p:extLst>
      <p:ext uri="{BB962C8B-B14F-4D97-AF65-F5344CB8AC3E}">
        <p14:creationId xmlns:p14="http://schemas.microsoft.com/office/powerpoint/2010/main" val="3151864266"/>
      </p:ext>
    </p:extLst>
  </p:cSld>
  <p:clrMapOvr>
    <a:masterClrMapping/>
  </p:clrMapOvr>
  <p:transition spd="slow">
    <p:push/>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CSS GRID LAYOUT</a:t>
            </a:r>
            <a:endParaRPr lang="nl-NL" dirty="0"/>
          </a:p>
        </p:txBody>
      </p:sp>
      <p:sp>
        <p:nvSpPr>
          <p:cNvPr id="5" name="Tijdelijke aanduiding voor inhoud 4"/>
          <p:cNvSpPr>
            <a:spLocks noGrp="1"/>
          </p:cNvSpPr>
          <p:nvPr>
            <p:ph idx="1"/>
          </p:nvPr>
        </p:nvSpPr>
        <p:spPr/>
        <p:txBody>
          <a:bodyPr/>
          <a:lstStyle/>
          <a:p>
            <a:r>
              <a:rPr lang="nl-NL" dirty="0" smtClean="0"/>
              <a:t>Indeling</a:t>
            </a:r>
          </a:p>
          <a:p>
            <a:r>
              <a:rPr lang="nl-NL" dirty="0" smtClean="0"/>
              <a:t>Syntax</a:t>
            </a:r>
            <a:endParaRPr lang="nl-NL" u="sng" dirty="0" smtClean="0"/>
          </a:p>
          <a:p>
            <a:r>
              <a:rPr lang="nl-NL" dirty="0" smtClean="0"/>
              <a:t>Vanaf IE10</a:t>
            </a:r>
          </a:p>
        </p:txBody>
      </p:sp>
    </p:spTree>
    <p:extLst>
      <p:ext uri="{BB962C8B-B14F-4D97-AF65-F5344CB8AC3E}">
        <p14:creationId xmlns:p14="http://schemas.microsoft.com/office/powerpoint/2010/main" val="9573579"/>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48426"/>
            <a:ext cx="10459214" cy="3099335"/>
          </a:xfrm>
        </p:spPr>
      </p:pic>
    </p:spTree>
    <p:extLst>
      <p:ext uri="{BB962C8B-B14F-4D97-AF65-F5344CB8AC3E}">
        <p14:creationId xmlns:p14="http://schemas.microsoft.com/office/powerpoint/2010/main" val="3151194414"/>
      </p:ext>
    </p:extLst>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4294967295"/>
          </p:nvPr>
        </p:nvSpPr>
        <p:spPr>
          <a:xfrm>
            <a:off x="1524000" y="3850394"/>
            <a:ext cx="9144000" cy="405518"/>
          </a:xfrm>
        </p:spPr>
        <p:txBody>
          <a:bodyPr>
            <a:normAutofit fontScale="92500" lnSpcReduction="2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41075801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0"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rev="1"/>
      <p:bldP spid="8"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sp>
        <p:nvSpPr>
          <p:cNvPr id="2" name="Titel 1"/>
          <p:cNvSpPr>
            <a:spLocks noGrp="1"/>
          </p:cNvSpPr>
          <p:nvPr>
            <p:ph type="title"/>
          </p:nvPr>
        </p:nvSpPr>
        <p:spPr/>
        <p:txBody>
          <a:bodyPr/>
          <a:lstStyle/>
          <a:p>
            <a:r>
              <a:rPr lang="nl-NL" dirty="0" smtClean="0"/>
              <a:t>EN EEN MOBIELE WEBSITE?</a:t>
            </a:r>
            <a:endParaRPr lang="nl-NL" dirty="0"/>
          </a:p>
        </p:txBody>
      </p:sp>
      <p:grpSp>
        <p:nvGrpSpPr>
          <p:cNvPr id="8" name="Groep 7"/>
          <p:cNvGrpSpPr/>
          <p:nvPr/>
        </p:nvGrpSpPr>
        <p:grpSpPr>
          <a:xfrm>
            <a:off x="4334412" y="3225800"/>
            <a:ext cx="3523176" cy="7467600"/>
            <a:chOff x="4478215" y="1917700"/>
            <a:chExt cx="3235570" cy="6858000"/>
          </a:xfrm>
        </p:grpSpPr>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7" name="Rechthoek 6"/>
            <p:cNvSpPr/>
            <p:nvPr/>
          </p:nvSpPr>
          <p:spPr>
            <a:xfrm>
              <a:off x="4724400" y="2895600"/>
              <a:ext cx="2781300" cy="4940300"/>
            </a:xfrm>
            <a:prstGeom prst="rect">
              <a:avLst/>
            </a:prstGeom>
            <a:blipFill dpi="0" rotWithShape="1">
              <a:blip r:embed="rId4">
                <a:alphaModFix amt="80000"/>
              </a:blip>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81481E-6 L 0 -0.23148 " pathEditMode="relative" rAng="0" ptsTypes="AA">
                                      <p:cBhvr>
                                        <p:cTn id="6" dur="2000" fill="hold"/>
                                        <p:tgtEl>
                                          <p:spTgt spid="8"/>
                                        </p:tgtEl>
                                        <p:attrNameLst>
                                          <p:attrName>ppt_x</p:attrName>
                                          <p:attrName>ppt_y</p:attrName>
                                        </p:attrNameLst>
                                      </p:cBhvr>
                                      <p:rCtr x="0" y="-1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1779383" y="5897652"/>
            <a:ext cx="11531158" cy="950785"/>
            <a:chOff x="1764672" y="5092700"/>
            <a:chExt cx="3964694" cy="950785"/>
          </a:xfrm>
        </p:grpSpPr>
        <p:sp>
          <p:nvSpPr>
            <p:cNvPr id="10" name="Gelijkbenige driehoek 9"/>
            <p:cNvSpPr/>
            <p:nvPr/>
          </p:nvSpPr>
          <p:spPr>
            <a:xfrm rot="10800000">
              <a:off x="2468023"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764672" y="5212488"/>
              <a:ext cx="1678228" cy="830997"/>
            </a:xfrm>
            <a:prstGeom prst="rect">
              <a:avLst/>
            </a:prstGeom>
            <a:noFill/>
          </p:spPr>
          <p:txBody>
            <a:bodyPr wrap="square" rtlCol="0">
              <a:spAutoFit/>
            </a:bodyPr>
            <a:lstStyle/>
            <a:p>
              <a:pPr algn="ctr"/>
              <a:r>
                <a:rPr lang="en-US" sz="2800" dirty="0" smtClean="0"/>
                <a:t>hetdomein.nl</a:t>
              </a:r>
            </a:p>
            <a:p>
              <a:pPr algn="ctr"/>
              <a:r>
                <a:rPr lang="en-US" sz="2000" b="1" dirty="0" smtClean="0">
                  <a:solidFill>
                    <a:srgbClr val="00B0F0"/>
                  </a:solidFill>
                </a:rPr>
                <a:t>Desktop</a:t>
              </a:r>
              <a:endParaRPr lang="nl-NL" sz="2800" b="1" dirty="0">
                <a:solidFill>
                  <a:srgbClr val="00B0F0"/>
                </a:solidFill>
              </a:endParaRPr>
            </a:p>
          </p:txBody>
        </p:sp>
        <p:sp>
          <p:nvSpPr>
            <p:cNvPr id="24" name="Tekstvak 23"/>
            <p:cNvSpPr txBox="1"/>
            <p:nvPr/>
          </p:nvSpPr>
          <p:spPr>
            <a:xfrm>
              <a:off x="3813842" y="5209738"/>
              <a:ext cx="1915524" cy="830997"/>
            </a:xfrm>
            <a:prstGeom prst="rect">
              <a:avLst/>
            </a:prstGeom>
            <a:noFill/>
          </p:spPr>
          <p:txBody>
            <a:bodyPr wrap="square" rtlCol="0">
              <a:spAutoFit/>
            </a:bodyPr>
            <a:lstStyle/>
            <a:p>
              <a:pPr algn="ctr"/>
              <a:r>
                <a:rPr lang="en-US" sz="2800" dirty="0" smtClean="0"/>
                <a:t>m.hetdomein.nl</a:t>
              </a:r>
            </a:p>
            <a:p>
              <a:pPr algn="ctr"/>
              <a:r>
                <a:rPr lang="en-US" sz="2000" b="1" dirty="0" err="1" smtClean="0">
                  <a:solidFill>
                    <a:srgbClr val="00B0F0"/>
                  </a:solidFill>
                </a:rPr>
                <a:t>mobiel</a:t>
              </a:r>
              <a:endParaRPr lang="nl-NL" sz="2800" b="1" dirty="0">
                <a:solidFill>
                  <a:srgbClr val="00B0F0"/>
                </a:solidFill>
              </a:endParaRPr>
            </a:p>
          </p:txBody>
        </p:sp>
      </p:grpSp>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230" y="2824384"/>
            <a:ext cx="1471394" cy="3118717"/>
          </a:xfrm>
          <a:prstGeom prst="rect">
            <a:avLst/>
          </a:prstGeom>
        </p:spPr>
      </p:pic>
      <p:grpSp>
        <p:nvGrpSpPr>
          <p:cNvPr id="23" name="Groep 22"/>
          <p:cNvGrpSpPr/>
          <p:nvPr/>
        </p:nvGrpSpPr>
        <p:grpSpPr>
          <a:xfrm>
            <a:off x="660400" y="1690689"/>
            <a:ext cx="7300166" cy="4312611"/>
            <a:chOff x="3707238" y="2799044"/>
            <a:chExt cx="3592928" cy="2122541"/>
          </a:xfrm>
        </p:grpSpPr>
        <p:pic>
          <p:nvPicPr>
            <p:cNvPr id="25" name="Afbeelding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26" name="Afbeelding 25"/>
            <p:cNvPicPr>
              <a:picLocks noChangeAspect="1"/>
            </p:cNvPicPr>
            <p:nvPr/>
          </p:nvPicPr>
          <p:blipFill rotWithShape="1">
            <a:blip r:embed="rId5">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pic>
        <p:nvPicPr>
          <p:cNvPr id="16" name="Afbeelding 15"/>
          <p:cNvPicPr>
            <a:picLocks noChangeAspect="1"/>
          </p:cNvPicPr>
          <p:nvPr/>
        </p:nvPicPr>
        <p:blipFill rotWithShape="1">
          <a:blip r:embed="rId6" cstate="print">
            <a:extLst>
              <a:ext uri="{28A0092B-C50C-407E-A947-70E740481C1C}">
                <a14:useLocalDpi xmlns:a14="http://schemas.microsoft.com/office/drawing/2010/main" val="0"/>
              </a:ext>
            </a:extLst>
          </a:blip>
          <a:srcRect l="14096" r="13784" b="50536"/>
          <a:stretch/>
        </p:blipFill>
        <p:spPr>
          <a:xfrm>
            <a:off x="1515397" y="1926062"/>
            <a:ext cx="5563583" cy="3478933"/>
          </a:xfrm>
          <a:prstGeom prst="rect">
            <a:avLst/>
          </a:prstGeom>
        </p:spPr>
      </p:pic>
      <p:sp>
        <p:nvSpPr>
          <p:cNvPr id="27" name="Rechthoek 26"/>
          <p:cNvSpPr/>
          <p:nvPr/>
        </p:nvSpPr>
        <p:spPr>
          <a:xfrm>
            <a:off x="9893973" y="3254023"/>
            <a:ext cx="1272021" cy="2259438"/>
          </a:xfrm>
          <a:prstGeom prst="rect">
            <a:avLst/>
          </a:prstGeom>
          <a:blipFill dpi="0" rotWithShape="1">
            <a:blip r:embed="rId7"/>
            <a:srcRect/>
            <a:tile tx="0" ty="0" sx="43000" sy="43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MOBIELE WEBSITE</a:t>
            </a:r>
            <a:endParaRPr lang="nl-NL" dirty="0"/>
          </a:p>
        </p:txBody>
      </p:sp>
      <p:sp>
        <p:nvSpPr>
          <p:cNvPr id="6" name="Tijdelijke aanduiding voor inhoud 5"/>
          <p:cNvSpPr>
            <a:spLocks noGrp="1"/>
          </p:cNvSpPr>
          <p:nvPr>
            <p:ph sz="half" idx="1"/>
          </p:nvPr>
        </p:nvSpPr>
        <p:spPr/>
        <p:txBody>
          <a:bodyPr/>
          <a:lstStyle/>
          <a:p>
            <a:r>
              <a:rPr lang="nl-NL" dirty="0" smtClean="0"/>
              <a:t>Toegespitste content</a:t>
            </a:r>
          </a:p>
          <a:p>
            <a:r>
              <a:rPr lang="nl-NL" dirty="0" smtClean="0"/>
              <a:t>Toegespitst design</a:t>
            </a:r>
          </a:p>
          <a:p>
            <a:r>
              <a:rPr lang="nl-NL" dirty="0" smtClean="0"/>
              <a:t>Laadtijd</a:t>
            </a:r>
          </a:p>
        </p:txBody>
      </p:sp>
      <p:sp>
        <p:nvSpPr>
          <p:cNvPr id="8" name="Tijdelijke aanduiding voor inhoud 7"/>
          <p:cNvSpPr>
            <a:spLocks noGrp="1"/>
          </p:cNvSpPr>
          <p:nvPr>
            <p:ph sz="half" idx="2"/>
          </p:nvPr>
        </p:nvSpPr>
        <p:spPr/>
        <p:txBody>
          <a:bodyPr/>
          <a:lstStyle/>
          <a:p>
            <a:r>
              <a:rPr lang="nl-NL" dirty="0" smtClean="0"/>
              <a:t>Content indexering</a:t>
            </a:r>
          </a:p>
          <a:p>
            <a:r>
              <a:rPr lang="nl-NL" dirty="0" smtClean="0"/>
              <a:t>Meerdere codebases</a:t>
            </a:r>
          </a:p>
          <a:p>
            <a:r>
              <a:rPr lang="nl-NL" dirty="0" smtClean="0"/>
              <a:t>Ontwikkelkosten</a:t>
            </a:r>
          </a:p>
          <a:p>
            <a:r>
              <a:rPr lang="nl-NL" dirty="0"/>
              <a:t>Ontwikkeltijd</a:t>
            </a:r>
            <a:endParaRPr lang="nl-NL" dirty="0" smtClean="0"/>
          </a:p>
        </p:txBody>
      </p:sp>
    </p:spTree>
    <p:extLst>
      <p:ext uri="{BB962C8B-B14F-4D97-AF65-F5344CB8AC3E}">
        <p14:creationId xmlns:p14="http://schemas.microsoft.com/office/powerpoint/2010/main" val="178447299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RESPONSIVE DESIGN</a:t>
            </a:r>
            <a:endParaRPr lang="nl-NL" dirty="0"/>
          </a:p>
        </p:txBody>
      </p:sp>
    </p:spTree>
    <p:extLst>
      <p:ext uri="{BB962C8B-B14F-4D97-AF65-F5344CB8AC3E}">
        <p14:creationId xmlns:p14="http://schemas.microsoft.com/office/powerpoint/2010/main" val="228284756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7727156" y="0"/>
            <a:ext cx="648098" cy="3326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Gelijkbenige driehoek 21"/>
          <p:cNvSpPr/>
          <p:nvPr/>
        </p:nvSpPr>
        <p:spPr>
          <a:xfrm rot="5400000">
            <a:off x="8440760" y="3466572"/>
            <a:ext cx="606862" cy="475597"/>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7295210" y="4152250"/>
            <a:ext cx="2644073" cy="738664"/>
          </a:xfrm>
          <a:prstGeom prst="rect">
            <a:avLst/>
          </a:prstGeom>
          <a:noFill/>
        </p:spPr>
        <p:txBody>
          <a:bodyPr wrap="square" rtlCol="0">
            <a:spAutoFit/>
          </a:bodyPr>
          <a:lstStyle/>
          <a:p>
            <a:pPr algn="ctr"/>
            <a:r>
              <a:rPr lang="en-US" sz="2400" dirty="0" smtClean="0"/>
              <a:t>hetdomein.nl</a:t>
            </a:r>
          </a:p>
          <a:p>
            <a:pPr algn="ctr"/>
            <a:r>
              <a:rPr lang="en-US" b="1" dirty="0" smtClean="0">
                <a:solidFill>
                  <a:srgbClr val="00B0F0"/>
                </a:solidFill>
              </a:rPr>
              <a:t>Responsive design</a:t>
            </a:r>
            <a:endParaRPr lang="nl-NL" b="1" dirty="0">
              <a:solidFill>
                <a:srgbClr val="00B0F0"/>
              </a:solidFill>
            </a:endParaRPr>
          </a:p>
        </p:txBody>
      </p:sp>
      <p:grpSp>
        <p:nvGrpSpPr>
          <p:cNvPr id="2" name="Groep 1"/>
          <p:cNvGrpSpPr/>
          <p:nvPr/>
        </p:nvGrpSpPr>
        <p:grpSpPr>
          <a:xfrm>
            <a:off x="9789230" y="2824384"/>
            <a:ext cx="1471394" cy="3118717"/>
            <a:chOff x="7697651" y="3326445"/>
            <a:chExt cx="724177" cy="1534941"/>
          </a:xfrm>
        </p:grpSpPr>
        <p:pic>
          <p:nvPicPr>
            <p:cNvPr id="15" name="Afbeelding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7651" y="3326445"/>
              <a:ext cx="724177" cy="1534941"/>
            </a:xfrm>
            <a:prstGeom prst="rect">
              <a:avLst/>
            </a:prstGeom>
          </p:spPr>
        </p:pic>
        <p:sp>
          <p:nvSpPr>
            <p:cNvPr id="17" name="Rechthoek 16"/>
            <p:cNvSpPr/>
            <p:nvPr/>
          </p:nvSpPr>
          <p:spPr>
            <a:xfrm>
              <a:off x="7752751" y="3545316"/>
              <a:ext cx="622503" cy="1105726"/>
            </a:xfrm>
            <a:prstGeom prst="rect">
              <a:avLst/>
            </a:prstGeom>
            <a:blipFill dpi="0" rotWithShape="1">
              <a:blip r:embed="rId4">
                <a:alphaModFix amt="96000"/>
              </a:blip>
              <a:srcRect/>
              <a:tile tx="0" ty="0" sx="30000" sy="3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1" name="Titel 1"/>
          <p:cNvSpPr>
            <a:spLocks noGrp="1"/>
          </p:cNvSpPr>
          <p:nvPr>
            <p:ph type="title"/>
          </p:nvPr>
        </p:nvSpPr>
        <p:spPr/>
        <p:txBody>
          <a:bodyPr>
            <a:normAutofit fontScale="90000"/>
          </a:bodyPr>
          <a:lstStyle/>
          <a:p>
            <a:r>
              <a:rPr lang="nl-NL" dirty="0" smtClean="0"/>
              <a:t>EEN CODEBASE </a:t>
            </a:r>
            <a:r>
              <a:rPr lang="nl-NL" dirty="0"/>
              <a:t>VOOR IEDER APPARAAT</a:t>
            </a:r>
          </a:p>
        </p:txBody>
      </p:sp>
      <p:grpSp>
        <p:nvGrpSpPr>
          <p:cNvPr id="4" name="Groep 3"/>
          <p:cNvGrpSpPr/>
          <p:nvPr/>
        </p:nvGrpSpPr>
        <p:grpSpPr>
          <a:xfrm>
            <a:off x="660400" y="1690689"/>
            <a:ext cx="7300166" cy="4312611"/>
            <a:chOff x="3707238" y="2799044"/>
            <a:chExt cx="3592928" cy="2122541"/>
          </a:xfrm>
        </p:grpSpPr>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RESPONSIVE DESIGN</a:t>
            </a:r>
            <a:endParaRPr lang="nl-NL" dirty="0"/>
          </a:p>
        </p:txBody>
      </p:sp>
      <p:sp>
        <p:nvSpPr>
          <p:cNvPr id="6" name="Tijdelijke aanduiding voor inhoud 5"/>
          <p:cNvSpPr>
            <a:spLocks noGrp="1"/>
          </p:cNvSpPr>
          <p:nvPr>
            <p:ph sz="half" idx="1"/>
          </p:nvPr>
        </p:nvSpPr>
        <p:spPr/>
        <p:txBody>
          <a:bodyPr/>
          <a:lstStyle/>
          <a:p>
            <a:r>
              <a:rPr lang="nl-NL" dirty="0" smtClean="0"/>
              <a:t>Eén codebase</a:t>
            </a:r>
          </a:p>
          <a:p>
            <a:r>
              <a:rPr lang="nl-NL" dirty="0" smtClean="0"/>
              <a:t>Ontwikkeltijd</a:t>
            </a:r>
          </a:p>
          <a:p>
            <a:r>
              <a:rPr lang="nl-NL" dirty="0" smtClean="0"/>
              <a:t>Ontwikkelkosten</a:t>
            </a:r>
          </a:p>
          <a:p>
            <a:r>
              <a:rPr lang="nl-NL" dirty="0" smtClean="0"/>
              <a:t>Zoekmachines</a:t>
            </a:r>
          </a:p>
        </p:txBody>
      </p:sp>
      <p:sp>
        <p:nvSpPr>
          <p:cNvPr id="8" name="Tijdelijke aanduiding voor inhoud 7"/>
          <p:cNvSpPr>
            <a:spLocks noGrp="1"/>
          </p:cNvSpPr>
          <p:nvPr>
            <p:ph sz="half" idx="2"/>
          </p:nvPr>
        </p:nvSpPr>
        <p:spPr/>
        <p:txBody>
          <a:bodyPr/>
          <a:lstStyle/>
          <a:p>
            <a:r>
              <a:rPr lang="nl-NL" dirty="0" smtClean="0"/>
              <a:t>Laadtijd</a:t>
            </a:r>
          </a:p>
          <a:p>
            <a:r>
              <a:rPr lang="nl-NL" dirty="0" smtClean="0"/>
              <a:t>Data</a:t>
            </a:r>
          </a:p>
        </p:txBody>
      </p:sp>
    </p:spTree>
    <p:extLst>
      <p:ext uri="{BB962C8B-B14F-4D97-AF65-F5344CB8AC3E}">
        <p14:creationId xmlns:p14="http://schemas.microsoft.com/office/powerpoint/2010/main" val="251726004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WANNEER WAT KIEZEN?</a:t>
            </a:r>
            <a:endParaRPr lang="nl-NL" dirty="0"/>
          </a:p>
        </p:txBody>
      </p:sp>
      <p:sp>
        <p:nvSpPr>
          <p:cNvPr id="7" name="Tijdelijke aanduiding voor tekst 6"/>
          <p:cNvSpPr>
            <a:spLocks noGrp="1"/>
          </p:cNvSpPr>
          <p:nvPr>
            <p:ph type="body" idx="1"/>
          </p:nvPr>
        </p:nvSpPr>
        <p:spPr/>
        <p:txBody>
          <a:bodyPr>
            <a:normAutofit/>
          </a:bodyPr>
          <a:lstStyle/>
          <a:p>
            <a:r>
              <a:rPr lang="nl-NL" dirty="0"/>
              <a:t>Native </a:t>
            </a:r>
            <a:r>
              <a:rPr lang="nl-NL" dirty="0" err="1" smtClean="0"/>
              <a:t>app</a:t>
            </a:r>
            <a:endParaRPr lang="nl-NL" dirty="0"/>
          </a:p>
        </p:txBody>
      </p:sp>
      <p:sp>
        <p:nvSpPr>
          <p:cNvPr id="4" name="Tijdelijke aanduiding voor inhoud 3"/>
          <p:cNvSpPr>
            <a:spLocks noGrp="1"/>
          </p:cNvSpPr>
          <p:nvPr>
            <p:ph sz="half" idx="2"/>
          </p:nvPr>
        </p:nvSpPr>
        <p:spPr/>
        <p:txBody>
          <a:bodyPr/>
          <a:lstStyle/>
          <a:p>
            <a:r>
              <a:rPr lang="nl-NL" dirty="0" smtClean="0"/>
              <a:t>Hoog budget</a:t>
            </a:r>
          </a:p>
          <a:p>
            <a:r>
              <a:rPr lang="nl-NL" dirty="0" smtClean="0"/>
              <a:t>Bestaande site</a:t>
            </a:r>
          </a:p>
          <a:p>
            <a:r>
              <a:rPr lang="nl-NL" dirty="0" smtClean="0"/>
              <a:t>Offline</a:t>
            </a:r>
          </a:p>
          <a:p>
            <a:r>
              <a:rPr lang="nl-NL" dirty="0" smtClean="0"/>
              <a:t>Device hardware</a:t>
            </a:r>
          </a:p>
          <a:p>
            <a:r>
              <a:rPr lang="nl-NL" dirty="0" smtClean="0"/>
              <a:t>Gebruikerservaring</a:t>
            </a:r>
            <a:endParaRPr lang="nl-NL" dirty="0"/>
          </a:p>
        </p:txBody>
      </p:sp>
      <p:sp>
        <p:nvSpPr>
          <p:cNvPr id="8" name="Tijdelijke aanduiding voor tekst 7"/>
          <p:cNvSpPr>
            <a:spLocks noGrp="1"/>
          </p:cNvSpPr>
          <p:nvPr>
            <p:ph type="body" sz="quarter" idx="3"/>
          </p:nvPr>
        </p:nvSpPr>
        <p:spPr/>
        <p:txBody>
          <a:bodyPr/>
          <a:lstStyle/>
          <a:p>
            <a:r>
              <a:rPr lang="nl-NL" dirty="0"/>
              <a:t>Mobiele </a:t>
            </a:r>
            <a:r>
              <a:rPr lang="nl-NL" dirty="0" smtClean="0"/>
              <a:t>website</a:t>
            </a:r>
            <a:endParaRPr lang="nl-NL" dirty="0"/>
          </a:p>
        </p:txBody>
      </p:sp>
      <p:sp>
        <p:nvSpPr>
          <p:cNvPr id="9" name="Tijdelijke aanduiding voor inhoud 8"/>
          <p:cNvSpPr>
            <a:spLocks noGrp="1"/>
          </p:cNvSpPr>
          <p:nvPr>
            <p:ph sz="quarter" idx="4"/>
          </p:nvPr>
        </p:nvSpPr>
        <p:spPr/>
        <p:txBody>
          <a:bodyPr/>
          <a:lstStyle/>
          <a:p>
            <a:r>
              <a:rPr lang="nl-NL" dirty="0" smtClean="0"/>
              <a:t>Hoog budget</a:t>
            </a:r>
          </a:p>
          <a:p>
            <a:r>
              <a:rPr lang="nl-NL" dirty="0" smtClean="0"/>
              <a:t>Bestaande site</a:t>
            </a:r>
          </a:p>
          <a:p>
            <a:r>
              <a:rPr lang="nl-NL" dirty="0" smtClean="0"/>
              <a:t>Design</a:t>
            </a:r>
          </a:p>
        </p:txBody>
      </p:sp>
      <p:sp>
        <p:nvSpPr>
          <p:cNvPr id="10" name="Tijdelijke aanduiding voor tekst 9"/>
          <p:cNvSpPr>
            <a:spLocks noGrp="1"/>
          </p:cNvSpPr>
          <p:nvPr>
            <p:ph type="body" sz="quarter" idx="10"/>
          </p:nvPr>
        </p:nvSpPr>
        <p:spPr/>
        <p:txBody>
          <a:bodyPr>
            <a:normAutofit/>
          </a:bodyPr>
          <a:lstStyle/>
          <a:p>
            <a:r>
              <a:rPr lang="nl-NL" dirty="0"/>
              <a:t>Responsive website</a:t>
            </a:r>
          </a:p>
        </p:txBody>
      </p:sp>
      <p:sp>
        <p:nvSpPr>
          <p:cNvPr id="11" name="Tijdelijke aanduiding voor inhoud 10"/>
          <p:cNvSpPr>
            <a:spLocks noGrp="1"/>
          </p:cNvSpPr>
          <p:nvPr>
            <p:ph sz="quarter" idx="11"/>
          </p:nvPr>
        </p:nvSpPr>
        <p:spPr/>
        <p:txBody>
          <a:bodyPr/>
          <a:lstStyle/>
          <a:p>
            <a:r>
              <a:rPr lang="nl-NL" dirty="0" smtClean="0"/>
              <a:t>Strak budget</a:t>
            </a:r>
          </a:p>
          <a:p>
            <a:r>
              <a:rPr lang="nl-NL" dirty="0" smtClean="0"/>
              <a:t>Nieuw / </a:t>
            </a:r>
            <a:r>
              <a:rPr lang="nl-NL" dirty="0" err="1" smtClean="0"/>
              <a:t>Redesign</a:t>
            </a:r>
            <a:endParaRPr lang="nl-NL" dirty="0" smtClean="0"/>
          </a:p>
          <a:p>
            <a:r>
              <a:rPr lang="nl-NL" dirty="0" smtClean="0"/>
              <a:t>Content</a:t>
            </a:r>
          </a:p>
          <a:p>
            <a:r>
              <a:rPr lang="nl-NL" dirty="0" smtClean="0"/>
              <a:t>1 Codebase</a:t>
            </a:r>
          </a:p>
          <a:p>
            <a:r>
              <a:rPr lang="nl-NL" dirty="0" smtClean="0"/>
              <a:t>Onderhoud</a:t>
            </a:r>
          </a:p>
        </p:txBody>
      </p:sp>
    </p:spTree>
    <p:extLst>
      <p:ext uri="{BB962C8B-B14F-4D97-AF65-F5344CB8AC3E}">
        <p14:creationId xmlns:p14="http://schemas.microsoft.com/office/powerpoint/2010/main" val="148197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nl-NL" dirty="0" smtClean="0"/>
              <a:t>WIE WE ZIJN</a:t>
            </a:r>
            <a:endParaRPr lang="nl-NL" dirty="0"/>
          </a:p>
        </p:txBody>
      </p:sp>
      <p:sp>
        <p:nvSpPr>
          <p:cNvPr id="5" name="Tijdelijke aanduiding voor tekst 4"/>
          <p:cNvSpPr>
            <a:spLocks noGrp="1"/>
          </p:cNvSpPr>
          <p:nvPr>
            <p:ph sz="half" idx="1"/>
          </p:nvPr>
        </p:nvSpPr>
        <p:spPr>
          <a:xfrm>
            <a:off x="838200" y="2651125"/>
            <a:ext cx="5181600" cy="2290760"/>
          </a:xfrm>
        </p:spPr>
        <p:txBody>
          <a:bodyPr/>
          <a:lstStyle/>
          <a:p>
            <a:pPr algn="ctr"/>
            <a:r>
              <a:rPr lang="nl-NL" sz="3200" dirty="0" err="1" smtClean="0"/>
              <a:t>Egor</a:t>
            </a:r>
            <a:r>
              <a:rPr lang="nl-NL" sz="3200" dirty="0" smtClean="0"/>
              <a:t> Kloos</a:t>
            </a:r>
            <a:endParaRPr lang="nl-NL" sz="2400" dirty="0" smtClean="0"/>
          </a:p>
          <a:p>
            <a:pPr algn="ctr"/>
            <a:endParaRPr lang="nl-NL" sz="2000" dirty="0" smtClean="0"/>
          </a:p>
        </p:txBody>
      </p:sp>
      <p:sp>
        <p:nvSpPr>
          <p:cNvPr id="6" name="Tijdelijke aanduiding voor inhoud 5"/>
          <p:cNvSpPr>
            <a:spLocks noGrp="1"/>
          </p:cNvSpPr>
          <p:nvPr>
            <p:ph sz="half" idx="2"/>
          </p:nvPr>
        </p:nvSpPr>
        <p:spPr>
          <a:xfrm>
            <a:off x="6172200" y="2651125"/>
            <a:ext cx="5181600" cy="2290760"/>
          </a:xfrm>
        </p:spPr>
        <p:txBody>
          <a:bodyPr>
            <a:normAutofit/>
          </a:bodyPr>
          <a:lstStyle/>
          <a:p>
            <a:pPr algn="ctr"/>
            <a:r>
              <a:rPr lang="nl-NL" sz="3200" dirty="0"/>
              <a:t>Jarno van </a:t>
            </a:r>
            <a:r>
              <a:rPr lang="nl-NL" sz="3200" dirty="0" smtClean="0"/>
              <a:t>Rhijn</a:t>
            </a:r>
            <a:endParaRPr lang="nl-NL" sz="2400" dirty="0"/>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196" y="3627255"/>
            <a:ext cx="2489608" cy="1314630"/>
          </a:xfrm>
          <a:prstGeom prst="rect">
            <a:avLst/>
          </a:prstGeom>
        </p:spPr>
      </p:pic>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5534" y="3637400"/>
            <a:ext cx="1194366" cy="1304485"/>
          </a:xfrm>
          <a:prstGeom prst="rect">
            <a:avLst/>
          </a:prstGeom>
        </p:spPr>
      </p:pic>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cstate="print">
            <a:extLst>
              <a:ext uri="{28A0092B-C50C-407E-A947-70E740481C1C}">
                <a14:useLocalDpi xmlns:a14="http://schemas.microsoft.com/office/drawing/2010/main" val="0"/>
              </a:ext>
            </a:extLst>
          </a:blip>
          <a:srcRect l="12147" r="10801" b="43388"/>
          <a:stretch/>
        </p:blipFill>
        <p:spPr>
          <a:xfrm>
            <a:off x="3322319" y="1889761"/>
            <a:ext cx="4671061" cy="2916156"/>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6" cstate="print">
            <a:extLst>
              <a:ext uri="{28A0092B-C50C-407E-A947-70E740481C1C}">
                <a14:useLocalDpi xmlns:a14="http://schemas.microsoft.com/office/drawing/2010/main" val="0"/>
              </a:ext>
            </a:extLst>
          </a:blip>
          <a:srcRect b="24717"/>
          <a:stretch/>
        </p:blipFill>
        <p:spPr>
          <a:xfrm>
            <a:off x="7920038" y="3183197"/>
            <a:ext cx="1004887" cy="1693604"/>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b="54555"/>
          <a:stretch/>
        </p:blipFill>
        <p:spPr>
          <a:xfrm>
            <a:off x="3296356" y="1895549"/>
            <a:ext cx="4696177" cy="2924102"/>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0040" y="3177142"/>
            <a:ext cx="990116" cy="1676237"/>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cstate="print">
            <a:extLst>
              <a:ext uri="{28A0092B-C50C-407E-A947-70E740481C1C}">
                <a14:useLocalDpi xmlns:a14="http://schemas.microsoft.com/office/drawing/2010/main" val="0"/>
              </a:ext>
            </a:extLst>
          </a:blip>
          <a:srcRect l="13583" r="13692" b="5625"/>
          <a:stretch/>
        </p:blipFill>
        <p:spPr>
          <a:xfrm>
            <a:off x="3329940" y="1900037"/>
            <a:ext cx="4640580" cy="2908183"/>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8" name="Afbeelding 7"/>
          <p:cNvPicPr>
            <a:picLocks noChangeAspect="1"/>
          </p:cNvPicPr>
          <p:nvPr/>
        </p:nvPicPr>
        <p:blipFill rotWithShape="1">
          <a:blip r:embed="rId6" cstate="print">
            <a:extLst>
              <a:ext uri="{28A0092B-C50C-407E-A947-70E740481C1C}">
                <a14:useLocalDpi xmlns:a14="http://schemas.microsoft.com/office/drawing/2010/main" val="0"/>
              </a:ext>
            </a:extLst>
          </a:blip>
          <a:srcRect b="4359"/>
          <a:stretch/>
        </p:blipFill>
        <p:spPr>
          <a:xfrm>
            <a:off x="7952565" y="3194707"/>
            <a:ext cx="971549" cy="1672568"/>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hthoek 1"/>
          <p:cNvSpPr/>
          <p:nvPr/>
        </p:nvSpPr>
        <p:spPr>
          <a:xfrm>
            <a:off x="5467413" y="2415075"/>
            <a:ext cx="5323731" cy="3302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12</a:t>
            </a:r>
            <a:endParaRPr lang="nl-NL" dirty="0"/>
          </a:p>
        </p:txBody>
      </p:sp>
      <p:sp>
        <p:nvSpPr>
          <p:cNvPr id="24" name="Rechthoek 23"/>
          <p:cNvSpPr/>
          <p:nvPr/>
        </p:nvSpPr>
        <p:spPr>
          <a:xfrm>
            <a:off x="5467413" y="2879304"/>
            <a:ext cx="3506905" cy="121765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8</a:t>
            </a:r>
          </a:p>
        </p:txBody>
      </p:sp>
      <p:sp>
        <p:nvSpPr>
          <p:cNvPr id="25" name="Rechthoek 24"/>
          <p:cNvSpPr/>
          <p:nvPr/>
        </p:nvSpPr>
        <p:spPr>
          <a:xfrm>
            <a:off x="9096485" y="2887912"/>
            <a:ext cx="1694660" cy="120279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6" name="Rechthoek 25"/>
          <p:cNvSpPr/>
          <p:nvPr/>
        </p:nvSpPr>
        <p:spPr>
          <a:xfrm>
            <a:off x="6363873" y="4244531"/>
            <a:ext cx="3506905" cy="783258"/>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8</a:t>
            </a:r>
            <a:endParaRPr lang="nl-NL" dirty="0"/>
          </a:p>
        </p:txBody>
      </p:sp>
      <p:sp>
        <p:nvSpPr>
          <p:cNvPr id="4" name="Rechthoek 3"/>
          <p:cNvSpPr/>
          <p:nvPr/>
        </p:nvSpPr>
        <p:spPr>
          <a:xfrm>
            <a:off x="5464793" y="5156831"/>
            <a:ext cx="1683106" cy="780215"/>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7" name="Rechthoek 26"/>
          <p:cNvSpPr/>
          <p:nvPr/>
        </p:nvSpPr>
        <p:spPr>
          <a:xfrm>
            <a:off x="10039227" y="4241755"/>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28" name="Rechthoek 27"/>
          <p:cNvSpPr/>
          <p:nvPr/>
        </p:nvSpPr>
        <p:spPr>
          <a:xfrm>
            <a:off x="5467381" y="4240117"/>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30" name="Rechthoek 29"/>
          <p:cNvSpPr/>
          <p:nvPr/>
        </p:nvSpPr>
        <p:spPr>
          <a:xfrm>
            <a:off x="7285225" y="5153788"/>
            <a:ext cx="1683106" cy="78070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31" name="Rechthoek 30"/>
          <p:cNvSpPr/>
          <p:nvPr/>
        </p:nvSpPr>
        <p:spPr>
          <a:xfrm>
            <a:off x="9105983" y="5153787"/>
            <a:ext cx="1683106" cy="776357"/>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9" name="Rechthoek 28"/>
          <p:cNvSpPr/>
          <p:nvPr/>
        </p:nvSpPr>
        <p:spPr>
          <a:xfrm>
            <a:off x="5465000" y="2356131"/>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hthoek 31"/>
          <p:cNvSpPr/>
          <p:nvPr/>
        </p:nvSpPr>
        <p:spPr>
          <a:xfrm>
            <a:off x="5466408" y="2360074"/>
            <a:ext cx="5323731" cy="3567112"/>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fade">
                                      <p:cBhvr>
                                        <p:cTn id="120" dur="500"/>
                                        <p:tgtEl>
                                          <p:spTgt spid="4"/>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P spid="2" grpId="0" animBg="1"/>
      <p:bldP spid="24" grpId="0" animBg="1"/>
      <p:bldP spid="25" grpId="0" animBg="1"/>
      <p:bldP spid="26" grpId="0" animBg="1"/>
      <p:bldP spid="4" grpId="0" animBg="1"/>
      <p:bldP spid="27" grpId="0" animBg="1"/>
      <p:bldP spid="28" grpId="0" animBg="1"/>
      <p:bldP spid="30" grpId="0" animBg="1"/>
      <p:bldP spid="31" grpId="0" animBg="1"/>
      <p:bldP spid="29"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ZELF EEN GRID MAKEN?</a:t>
            </a:r>
          </a:p>
        </p:txBody>
      </p:sp>
      <p:sp>
        <p:nvSpPr>
          <p:cNvPr id="3" name="Tijdelijke aanduiding voor inhoud 2"/>
          <p:cNvSpPr>
            <a:spLocks noGrp="1"/>
          </p:cNvSpPr>
          <p:nvPr>
            <p:ph idx="1"/>
          </p:nvPr>
        </p:nvSpPr>
        <p:spPr/>
        <p:txBody>
          <a:bodyPr/>
          <a:lstStyle/>
          <a:p>
            <a:r>
              <a:rPr lang="nl-NL" dirty="0" smtClean="0"/>
              <a:t>Tijdrovend</a:t>
            </a:r>
          </a:p>
          <a:p>
            <a:r>
              <a:rPr lang="nl-NL" dirty="0" smtClean="0"/>
              <a:t>Afspraken</a:t>
            </a:r>
          </a:p>
          <a:p>
            <a:r>
              <a:rPr lang="nl-NL" dirty="0" smtClean="0"/>
              <a:t>CSS </a:t>
            </a:r>
            <a:r>
              <a:rPr lang="nl-NL" dirty="0" err="1" smtClean="0"/>
              <a:t>hacks</a:t>
            </a:r>
            <a:endParaRPr lang="nl-NL" dirty="0" smtClean="0"/>
          </a:p>
          <a:p>
            <a:r>
              <a:rPr lang="nl-NL" dirty="0" err="1" smtClean="0"/>
              <a:t>Edge</a:t>
            </a:r>
            <a:r>
              <a:rPr lang="nl-NL" dirty="0" smtClean="0"/>
              <a:t> cases</a:t>
            </a:r>
          </a:p>
          <a:p>
            <a:r>
              <a:rPr lang="nl-NL" dirty="0" err="1" smtClean="0"/>
              <a:t>Testing</a:t>
            </a:r>
            <a:r>
              <a:rPr lang="nl-NL" dirty="0" smtClean="0"/>
              <a:t>?</a:t>
            </a:r>
            <a:endParaRPr lang="nl-NL" dirty="0"/>
          </a:p>
        </p:txBody>
      </p:sp>
    </p:spTree>
    <p:extLst>
      <p:ext uri="{BB962C8B-B14F-4D97-AF65-F5344CB8AC3E}">
        <p14:creationId xmlns:p14="http://schemas.microsoft.com/office/powerpoint/2010/main" val="97635311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OVERWEGINGEN</a:t>
            </a:r>
            <a:endParaRPr lang="nl-NL" dirty="0"/>
          </a:p>
        </p:txBody>
      </p:sp>
      <p:graphicFrame>
        <p:nvGraphicFramePr>
          <p:cNvPr id="12" name="Tabel 11"/>
          <p:cNvGraphicFramePr>
            <a:graphicFrameLocks noGrp="1"/>
          </p:cNvGraphicFramePr>
          <p:nvPr>
            <p:extLst>
              <p:ext uri="{D42A27DB-BD31-4B8C-83A1-F6EECF244321}">
                <p14:modId xmlns:p14="http://schemas.microsoft.com/office/powerpoint/2010/main" val="1922041056"/>
              </p:ext>
            </p:extLst>
          </p:nvPr>
        </p:nvGraphicFramePr>
        <p:xfrm>
          <a:off x="936975" y="2167466"/>
          <a:ext cx="10416824" cy="3544712"/>
        </p:xfrm>
        <a:graphic>
          <a:graphicData uri="http://schemas.openxmlformats.org/drawingml/2006/table">
            <a:tbl>
              <a:tblPr firstRow="1" bandRow="1">
                <a:tableStyleId>{5C22544A-7EE6-4342-B048-85BDC9FD1C3A}</a:tableStyleId>
              </a:tblPr>
              <a:tblGrid>
                <a:gridCol w="5208412"/>
                <a:gridCol w="5208412"/>
              </a:tblGrid>
              <a:tr h="886178">
                <a:tc>
                  <a:txBody>
                    <a:bodyPr/>
                    <a:lstStyle/>
                    <a:p>
                      <a:r>
                        <a:rPr lang="nl-NL" sz="2800" dirty="0" smtClean="0"/>
                        <a:t>Enterprise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c>
                  <a:txBody>
                    <a:bodyPr/>
                    <a:lstStyle/>
                    <a:p>
                      <a:r>
                        <a:rPr lang="nl-NL" sz="2800" dirty="0" smtClean="0"/>
                        <a:t>Real </a:t>
                      </a:r>
                      <a:r>
                        <a:rPr lang="nl-NL" sz="2800" dirty="0" err="1" smtClean="0"/>
                        <a:t>people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r>
              <a:tr h="886178">
                <a:tc>
                  <a:txBody>
                    <a:bodyPr/>
                    <a:lstStyle/>
                    <a:p>
                      <a:r>
                        <a:rPr lang="nl-NL" sz="2800" dirty="0" smtClean="0">
                          <a:solidFill>
                            <a:schemeClr val="bg1">
                              <a:lumMod val="50000"/>
                            </a:schemeClr>
                          </a:solidFill>
                        </a:rPr>
                        <a:t>Lage browser 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Hoge</a:t>
                      </a:r>
                      <a:r>
                        <a:rPr lang="nl-NL" sz="2800" baseline="0" dirty="0" smtClean="0">
                          <a:solidFill>
                            <a:schemeClr val="bg1">
                              <a:lumMod val="50000"/>
                            </a:schemeClr>
                          </a:solidFill>
                        </a:rPr>
                        <a:t> browserversies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886178">
                <a:tc>
                  <a:txBody>
                    <a:bodyPr/>
                    <a:lstStyle/>
                    <a:p>
                      <a:r>
                        <a:rPr lang="nl-NL" sz="2800" b="0" i="0" kern="1200" dirty="0" err="1" smtClean="0">
                          <a:solidFill>
                            <a:schemeClr val="bg1">
                              <a:lumMod val="50000"/>
                            </a:schemeClr>
                          </a:solidFill>
                          <a:effectLst/>
                          <a:latin typeface="+mn-lt"/>
                          <a:ea typeface="+mn-ea"/>
                          <a:cs typeface="+mn-cs"/>
                        </a:rPr>
                        <a:t>Fixed</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nl-NL" sz="2800" dirty="0" err="1" smtClean="0">
                          <a:solidFill>
                            <a:schemeClr val="bg1">
                              <a:lumMod val="50000"/>
                            </a:schemeClr>
                          </a:solidFill>
                        </a:rPr>
                        <a:t>Fluid</a:t>
                      </a:r>
                      <a:r>
                        <a:rPr lang="nl-NL" sz="2800" dirty="0" smtClean="0">
                          <a:solidFill>
                            <a:schemeClr val="bg1">
                              <a:lumMod val="50000"/>
                            </a:schemeClr>
                          </a:solidFill>
                        </a:rPr>
                        <a:t> /</a:t>
                      </a:r>
                      <a:r>
                        <a:rPr lang="nl-NL" sz="2800" baseline="0" dirty="0" smtClean="0">
                          <a:solidFill>
                            <a:schemeClr val="bg1">
                              <a:lumMod val="50000"/>
                            </a:schemeClr>
                          </a:solidFill>
                        </a:rPr>
                        <a:t> Responsive</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886178">
                <a:tc>
                  <a:txBody>
                    <a:bodyPr/>
                    <a:lstStyle/>
                    <a:p>
                      <a:r>
                        <a:rPr lang="nl-NL" sz="2800" b="0" i="0" kern="1200" dirty="0" smtClean="0">
                          <a:solidFill>
                            <a:schemeClr val="bg1">
                              <a:lumMod val="50000"/>
                            </a:schemeClr>
                          </a:solidFill>
                          <a:effectLst/>
                          <a:latin typeface="+mn-lt"/>
                          <a:ea typeface="+mn-ea"/>
                          <a:cs typeface="+mn-cs"/>
                        </a:rPr>
                        <a:t>Desktop </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Diverse </a:t>
                      </a:r>
                      <a:r>
                        <a:rPr lang="nl-NL" sz="2800" dirty="0" err="1" smtClean="0">
                          <a:solidFill>
                            <a:schemeClr val="bg1">
                              <a:lumMod val="50000"/>
                            </a:schemeClr>
                          </a:solidFill>
                        </a:rPr>
                        <a:t>devices</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340532144"/>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WAAROM SCHETSEN?</a:t>
            </a:r>
            <a:endParaRPr lang="nl-NL" dirty="0"/>
          </a:p>
        </p:txBody>
      </p:sp>
      <p:sp>
        <p:nvSpPr>
          <p:cNvPr id="4" name="Tijdelijke aanduiding voor inhoud 3"/>
          <p:cNvSpPr>
            <a:spLocks noGrp="1"/>
          </p:cNvSpPr>
          <p:nvPr>
            <p:ph idx="1"/>
          </p:nvPr>
        </p:nvSpPr>
        <p:spPr/>
        <p:txBody>
          <a:bodyPr/>
          <a:lstStyle/>
          <a:p>
            <a:r>
              <a:rPr lang="nl-NL" dirty="0" smtClean="0"/>
              <a:t>Snel</a:t>
            </a:r>
          </a:p>
          <a:p>
            <a:r>
              <a:rPr lang="nl-NL" dirty="0" smtClean="0"/>
              <a:t>Focus</a:t>
            </a:r>
          </a:p>
          <a:p>
            <a:r>
              <a:rPr lang="nl-NL" dirty="0" smtClean="0"/>
              <a:t>Communicatie</a:t>
            </a:r>
          </a:p>
          <a:p>
            <a:r>
              <a:rPr lang="nl-NL" dirty="0" err="1" smtClean="0"/>
              <a:t>Omzetbaar</a:t>
            </a:r>
            <a:endParaRPr lang="nl-NL" dirty="0" smtClean="0"/>
          </a:p>
          <a:p>
            <a:r>
              <a:rPr lang="nl-NL" dirty="0" smtClean="0"/>
              <a:t>Bijsturen</a:t>
            </a:r>
            <a:endParaRPr lang="nl-NL" dirty="0"/>
          </a:p>
        </p:txBody>
      </p:sp>
    </p:spTree>
    <p:extLst>
      <p:ext uri="{BB962C8B-B14F-4D97-AF65-F5344CB8AC3E}">
        <p14:creationId xmlns:p14="http://schemas.microsoft.com/office/powerpoint/2010/main" val="3732757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1 : MAAK SCHETSEN VAN DE SCHERMEN VOOR DESKTOP</a:t>
            </a:r>
            <a:endParaRPr lang="nl-NL" dirty="0"/>
          </a:p>
        </p:txBody>
      </p:sp>
    </p:spTree>
    <p:extLst>
      <p:ext uri="{BB962C8B-B14F-4D97-AF65-F5344CB8AC3E}">
        <p14:creationId xmlns:p14="http://schemas.microsoft.com/office/powerpoint/2010/main" val="19267559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Afbeelding 3"/>
          <p:cNvPicPr>
            <a:picLocks noChangeAspect="1"/>
          </p:cNvPicPr>
          <p:nvPr/>
        </p:nvPicPr>
        <p:blipFill rotWithShape="1">
          <a:blip r:embed="rId2"/>
          <a:srcRect l="15808" r="15808"/>
          <a:stretch/>
        </p:blipFill>
        <p:spPr>
          <a:xfrm>
            <a:off x="0" y="-23479125"/>
            <a:ext cx="12395200" cy="30337125"/>
          </a:xfrm>
          <a:prstGeom prst="rect">
            <a:avLst/>
          </a:prstGeom>
        </p:spPr>
      </p:pic>
    </p:spTree>
    <p:extLst>
      <p:ext uri="{BB962C8B-B14F-4D97-AF65-F5344CB8AC3E}">
        <p14:creationId xmlns:p14="http://schemas.microsoft.com/office/powerpoint/2010/main" val="24649124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44444E-6 L -3.33333E-6 3.4044 " pathEditMode="relative" rAng="0" ptsTypes="AA">
                                      <p:cBhvr>
                                        <p:cTn id="6" dur="7500" fill="hold"/>
                                        <p:tgtEl>
                                          <p:spTgt spid="4"/>
                                        </p:tgtEl>
                                        <p:attrNameLst>
                                          <p:attrName>ppt_x</p:attrName>
                                          <p:attrName>ppt_y</p:attrName>
                                        </p:attrNameLst>
                                      </p:cBhvr>
                                      <p:rCtr x="0" y="17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rotWithShape="1">
          <a:blip r:embed="rId2"/>
          <a:srcRect l="15808" r="15808"/>
          <a:stretch/>
        </p:blipFill>
        <p:spPr>
          <a:xfrm>
            <a:off x="4694972" y="0"/>
            <a:ext cx="2802055" cy="6858000"/>
          </a:xfrm>
          <a:prstGeom prst="rect">
            <a:avLst/>
          </a:prstGeom>
        </p:spPr>
      </p:pic>
    </p:spTree>
    <p:extLst>
      <p:ext uri="{BB962C8B-B14F-4D97-AF65-F5344CB8AC3E}">
        <p14:creationId xmlns:p14="http://schemas.microsoft.com/office/powerpoint/2010/main" val="1165086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4294967295"/>
          </p:nvPr>
        </p:nvSpPr>
        <p:spPr>
          <a:xfrm>
            <a:off x="1524000" y="3850394"/>
            <a:ext cx="9144000" cy="405518"/>
          </a:xfrm>
        </p:spPr>
        <p:txBody>
          <a:bodyPr>
            <a:normAutofit fontScale="92500" lnSpcReduction="20000"/>
          </a:bodyPr>
          <a:lstStyle/>
          <a:p>
            <a:endParaRPr lang="nl-NL" dirty="0"/>
          </a:p>
        </p:txBody>
      </p:sp>
      <p:sp>
        <p:nvSpPr>
          <p:cNvPr id="2" name="Titel 1"/>
          <p:cNvSpPr>
            <a:spLocks noGrp="1"/>
          </p:cNvSpPr>
          <p:nvPr>
            <p:ph type="title"/>
          </p:nvPr>
        </p:nvSpPr>
        <p:spPr/>
        <p:txBody>
          <a:bodyPr>
            <a:normAutofit fontScale="90000"/>
          </a:bodyPr>
          <a:lstStyle/>
          <a:p>
            <a:r>
              <a:rPr lang="nl-NL" dirty="0" smtClean="0"/>
              <a:t>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BOX-MODEL</a:t>
            </a:r>
            <a:endParaRPr lang="nl-NL" dirty="0"/>
          </a:p>
        </p:txBody>
      </p:sp>
      <p:sp>
        <p:nvSpPr>
          <p:cNvPr id="3" name="Tijdelijke aanduiding voor inhoud 2"/>
          <p:cNvSpPr>
            <a:spLocks noGrp="1"/>
          </p:cNvSpPr>
          <p:nvPr>
            <p:ph idx="1"/>
          </p:nvPr>
        </p:nvSpPr>
        <p:spPr/>
        <p:txBody>
          <a:bodyPr/>
          <a:lstStyle/>
          <a:p>
            <a:r>
              <a:rPr lang="nl-NL" dirty="0" smtClean="0"/>
              <a:t>box-</a:t>
            </a:r>
            <a:r>
              <a:rPr lang="nl-NL" dirty="0" err="1" smtClean="0"/>
              <a:t>sizing</a:t>
            </a:r>
            <a:r>
              <a:rPr lang="nl-NL" dirty="0" smtClean="0"/>
              <a:t> : border-box</a:t>
            </a:r>
          </a:p>
          <a:p>
            <a:r>
              <a:rPr lang="nl-NL" dirty="0" smtClean="0"/>
              <a:t>Padding</a:t>
            </a:r>
          </a:p>
          <a:p>
            <a:r>
              <a:rPr lang="nl-NL" dirty="0" err="1" smtClean="0"/>
              <a:t>Margin</a:t>
            </a:r>
            <a:endParaRPr lang="nl-NL" dirty="0" smtClean="0"/>
          </a:p>
          <a:p>
            <a:r>
              <a:rPr lang="nl-NL" dirty="0" smtClean="0"/>
              <a:t>Binnenkant</a:t>
            </a:r>
            <a:endParaRPr lang="nl-NL" dirty="0"/>
          </a:p>
          <a:p>
            <a:r>
              <a:rPr lang="nl-NL" dirty="0" smtClean="0"/>
              <a:t>Vanaf IE8</a:t>
            </a:r>
            <a:endParaRPr lang="nl-NL" dirty="0"/>
          </a:p>
        </p:txBody>
      </p:sp>
    </p:spTree>
    <p:extLst>
      <p:ext uri="{BB962C8B-B14F-4D97-AF65-F5344CB8AC3E}">
        <p14:creationId xmlns:p14="http://schemas.microsoft.com/office/powerpoint/2010/main" val="4153123985"/>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BOX-SIZING : BORDER-BOX</a:t>
            </a:r>
            <a:endParaRPr lang="nl-NL" dirty="0"/>
          </a:p>
        </p:txBody>
      </p:sp>
      <p:sp>
        <p:nvSpPr>
          <p:cNvPr id="6" name="Rechthoek 5"/>
          <p:cNvSpPr/>
          <p:nvPr/>
        </p:nvSpPr>
        <p:spPr>
          <a:xfrm>
            <a:off x="3534019" y="4123431"/>
            <a:ext cx="5368833" cy="1685374"/>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3955430" y="2120630"/>
            <a:ext cx="4535542" cy="1518741"/>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p:nvSpPr>
        <p:spPr>
          <a:xfrm>
            <a:off x="3955430" y="4459365"/>
            <a:ext cx="4535542" cy="996446"/>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W3C Box model</a:t>
            </a:r>
          </a:p>
          <a:p>
            <a:pPr algn="ctr"/>
            <a:r>
              <a:rPr lang="nl-NL" b="1" dirty="0" smtClean="0">
                <a:solidFill>
                  <a:schemeClr val="accent3"/>
                </a:solidFill>
              </a:rPr>
              <a:t>(box-</a:t>
            </a:r>
            <a:r>
              <a:rPr lang="nl-NL" b="1" dirty="0" err="1" smtClean="0">
                <a:solidFill>
                  <a:schemeClr val="accent3"/>
                </a:solidFill>
              </a:rPr>
              <a:t>sizing</a:t>
            </a:r>
            <a:r>
              <a:rPr lang="nl-NL" b="1" dirty="0" smtClean="0">
                <a:solidFill>
                  <a:schemeClr val="accent3"/>
                </a:solidFill>
              </a:rPr>
              <a:t> : content-box)</a:t>
            </a:r>
            <a:endParaRPr lang="nl-NL" b="1" dirty="0">
              <a:solidFill>
                <a:schemeClr val="accent3"/>
              </a:solidFill>
            </a:endParaRPr>
          </a:p>
        </p:txBody>
      </p:sp>
      <p:sp>
        <p:nvSpPr>
          <p:cNvPr id="9" name="Rechthoek 8"/>
          <p:cNvSpPr/>
          <p:nvPr/>
        </p:nvSpPr>
        <p:spPr>
          <a:xfrm>
            <a:off x="4324864" y="2489107"/>
            <a:ext cx="3785019" cy="854723"/>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Traditional box model</a:t>
            </a:r>
            <a:endParaRPr lang="nl-NL" dirty="0">
              <a:solidFill>
                <a:srgbClr val="5F6475"/>
              </a:solidFill>
            </a:endParaRPr>
          </a:p>
          <a:p>
            <a:pPr algn="ctr"/>
            <a:r>
              <a:rPr lang="nl-NL" b="1" dirty="0">
                <a:solidFill>
                  <a:schemeClr val="accent3"/>
                </a:solidFill>
              </a:rPr>
              <a:t>(box-</a:t>
            </a:r>
            <a:r>
              <a:rPr lang="nl-NL" b="1" dirty="0" err="1">
                <a:solidFill>
                  <a:schemeClr val="accent3"/>
                </a:solidFill>
              </a:rPr>
              <a:t>sizing</a:t>
            </a:r>
            <a:r>
              <a:rPr lang="nl-NL" b="1" dirty="0">
                <a:solidFill>
                  <a:schemeClr val="accent3"/>
                </a:solidFill>
              </a:rPr>
              <a:t> : </a:t>
            </a:r>
            <a:r>
              <a:rPr lang="nl-NL" b="1" dirty="0" smtClean="0">
                <a:solidFill>
                  <a:schemeClr val="accent3"/>
                </a:solidFill>
              </a:rPr>
              <a:t>border-box</a:t>
            </a:r>
            <a:r>
              <a:rPr lang="nl-NL" b="1" dirty="0">
                <a:solidFill>
                  <a:schemeClr val="accent3"/>
                </a:solidFill>
              </a:rPr>
              <a:t>)</a:t>
            </a:r>
          </a:p>
        </p:txBody>
      </p:sp>
      <p:sp>
        <p:nvSpPr>
          <p:cNvPr id="10" name="Tekstvak 9"/>
          <p:cNvSpPr txBox="1"/>
          <p:nvPr/>
        </p:nvSpPr>
        <p:spPr>
          <a:xfrm>
            <a:off x="3955430" y="3702767"/>
            <a:ext cx="4535541" cy="914400"/>
          </a:xfrm>
          <a:prstGeom prst="rect">
            <a:avLst/>
          </a:prstGeom>
        </p:spPr>
        <p:txBody>
          <a:bodyPr vert="horz" wrap="none" lIns="91440" tIns="45720" rIns="91440" bIns="45720" rtlCol="0" anchor="t">
            <a:normAutofit/>
          </a:bodyPr>
          <a:lstStyle/>
          <a:p>
            <a:pPr algn="ctr"/>
            <a:r>
              <a:rPr lang="nl-NL" sz="1800" b="0" dirty="0" err="1" smtClean="0">
                <a:solidFill>
                  <a:schemeClr val="bg1"/>
                </a:solidFill>
                <a:latin typeface="Monaco" panose="020B0509030404040204" pitchFamily="49" charset="0"/>
              </a:rPr>
              <a:t>width</a:t>
            </a:r>
            <a:r>
              <a:rPr lang="nl-NL" sz="1800" b="0" dirty="0" smtClean="0">
                <a:solidFill>
                  <a:schemeClr val="bg1"/>
                </a:solidFill>
                <a:latin typeface="Monaco" panose="020B0509030404040204" pitchFamily="49" charset="0"/>
              </a:rPr>
              <a:t>: 250px</a:t>
            </a:r>
          </a:p>
        </p:txBody>
      </p:sp>
      <p:cxnSp>
        <p:nvCxnSpPr>
          <p:cNvPr id="14" name="Rechte verbindingslijn met pijl 13"/>
          <p:cNvCxnSpPr/>
          <p:nvPr/>
        </p:nvCxnSpPr>
        <p:spPr>
          <a:xfrm flipH="1">
            <a:off x="3955430"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7133256"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3955907" y="1975560"/>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18" name="Rechte verbindingslijn 17"/>
          <p:cNvCxnSpPr/>
          <p:nvPr/>
        </p:nvCxnSpPr>
        <p:spPr>
          <a:xfrm>
            <a:off x="8488114" y="1975559"/>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23" name="Rechte verbindingslijn met pijl 22"/>
          <p:cNvCxnSpPr/>
          <p:nvPr/>
        </p:nvCxnSpPr>
        <p:spPr>
          <a:xfrm>
            <a:off x="3534019" y="3343830"/>
            <a:ext cx="253121" cy="1209941"/>
          </a:xfrm>
          <a:prstGeom prst="straightConnector1">
            <a:avLst/>
          </a:prstGeom>
          <a:ln w="41275" cap="rnd">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534019" y="3343830"/>
            <a:ext cx="631352" cy="118951"/>
          </a:xfrm>
          <a:prstGeom prst="straightConnector1">
            <a:avLst/>
          </a:prstGeom>
          <a:ln w="412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872740" y="2926080"/>
            <a:ext cx="914400" cy="914400"/>
          </a:xfrm>
          <a:prstGeom prst="rect">
            <a:avLst/>
          </a:prstGeom>
        </p:spPr>
        <p:txBody>
          <a:bodyPr vert="horz" wrap="none" lIns="91440" tIns="45720" rIns="91440" bIns="45720" rtlCol="0" anchor="t">
            <a:normAutofit/>
          </a:bodyPr>
          <a:lstStyle/>
          <a:p>
            <a:pPr algn="l"/>
            <a:r>
              <a:rPr lang="nl-NL" sz="1600" b="0" dirty="0" smtClean="0">
                <a:solidFill>
                  <a:schemeClr val="bg1"/>
                </a:solidFill>
                <a:latin typeface="Monaco" panose="020B0509030404040204" pitchFamily="49" charset="0"/>
              </a:rPr>
              <a:t>Padding</a:t>
            </a:r>
          </a:p>
        </p:txBody>
      </p:sp>
    </p:spTree>
    <p:extLst>
      <p:ext uri="{BB962C8B-B14F-4D97-AF65-F5344CB8AC3E}">
        <p14:creationId xmlns:p14="http://schemas.microsoft.com/office/powerpoint/2010/main" val="6100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a:solidFill>
                  <a:srgbClr val="75715E"/>
                </a:solidFill>
              </a:rPr>
              <a:t>&lt;!– Responsive design met maximum van 1170px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r>
              <a:rPr lang="nl-NL" sz="2400" dirty="0">
                <a:solidFill>
                  <a:srgbClr val="75715E"/>
                </a:solidFill>
              </a:rPr>
              <a:t>&lt;!-- Volledige breedte scherm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endParaRPr lang="nl-NL" sz="24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smtClean="0"/>
              <a:t>INTRODUCTIE RESPONSIVE DESIGN &amp;</a:t>
            </a:r>
            <a:br>
              <a:rPr lang="nl-NL" dirty="0" smtClean="0"/>
            </a:br>
            <a:r>
              <a:rPr lang="nl-NL" dirty="0" smtClean="0"/>
              <a:t>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grpSp>
        <p:nvGrpSpPr>
          <p:cNvPr id="5" name="Groep 4"/>
          <p:cNvGrpSpPr/>
          <p:nvPr/>
        </p:nvGrpSpPr>
        <p:grpSpPr>
          <a:xfrm>
            <a:off x="3114675" y="3009900"/>
            <a:ext cx="5991225" cy="1962151"/>
            <a:chOff x="3114675" y="3009900"/>
            <a:chExt cx="5991225" cy="1962151"/>
          </a:xfrm>
        </p:grpSpPr>
        <p:sp>
          <p:nvSpPr>
            <p:cNvPr id="2" name="Rechthoek 1"/>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3" name="Rechthoek 2"/>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6" name="Rechte verbindingslijn met pijl 5"/>
            <p:cNvCxnSpPr/>
            <p:nvPr/>
          </p:nvCxnSpPr>
          <p:spPr>
            <a:xfrm flipH="1">
              <a:off x="3190875" y="3400425"/>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CONTAINERS</a:t>
            </a:r>
            <a:endParaRPr lang="nl-NL" dirty="0"/>
          </a:p>
        </p:txBody>
      </p:sp>
      <p:sp>
        <p:nvSpPr>
          <p:cNvPr id="5" name="Tijdelijke aanduiding voor inhoud 4"/>
          <p:cNvSpPr>
            <a:spLocks noGrp="1"/>
          </p:cNvSpPr>
          <p:nvPr>
            <p:ph idx="1"/>
          </p:nvPr>
        </p:nvSpPr>
        <p:spPr/>
        <p:txBody>
          <a:bodyPr/>
          <a:lstStyle/>
          <a:p>
            <a:r>
              <a:rPr lang="nl-NL" dirty="0" smtClean="0"/>
              <a:t>Break points</a:t>
            </a:r>
          </a:p>
          <a:p>
            <a:r>
              <a:rPr lang="nl-NL" dirty="0" smtClean="0"/>
              <a:t>15px padding</a:t>
            </a:r>
            <a:endParaRPr lang="nl-NL" dirty="0"/>
          </a:p>
        </p:txBody>
      </p:sp>
    </p:spTree>
    <p:extLst>
      <p:ext uri="{BB962C8B-B14F-4D97-AF65-F5344CB8AC3E}">
        <p14:creationId xmlns:p14="http://schemas.microsoft.com/office/powerpoint/2010/main" val="262058686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4000" dirty="0" smtClean="0">
                <a:solidFill>
                  <a:schemeClr val="tx1">
                    <a:lumMod val="65000"/>
                    <a:lumOff val="35000"/>
                  </a:schemeClr>
                </a:solidFill>
              </a:rPr>
              <a:t>&lt;div class="container"&gt;</a:t>
            </a:r>
          </a:p>
          <a:p>
            <a:r>
              <a:rPr lang="nl-NL" sz="4000" dirty="0" smtClean="0">
                <a:solidFill>
                  <a:srgbClr val="F8F8F2"/>
                </a:solidFill>
              </a:rPr>
              <a:t>    </a:t>
            </a:r>
            <a:r>
              <a:rPr lang="nl-NL" sz="4000" dirty="0" smtClean="0">
                <a:solidFill>
                  <a:srgbClr val="F92672"/>
                </a:solidFill>
              </a:rPr>
              <a:t>&lt;div</a:t>
            </a:r>
            <a:r>
              <a:rPr lang="nl-NL" sz="4000" dirty="0" smtClean="0">
                <a:solidFill>
                  <a:srgbClr val="F8F8F2"/>
                </a:solidFill>
              </a:rPr>
              <a:t> </a:t>
            </a:r>
            <a:r>
              <a:rPr lang="nl-NL" sz="4000" dirty="0" smtClean="0">
                <a:solidFill>
                  <a:srgbClr val="A6E22E"/>
                </a:solidFill>
              </a:rPr>
              <a:t>class=</a:t>
            </a:r>
            <a:r>
              <a:rPr lang="nl-NL" sz="4000" dirty="0" smtClean="0">
                <a:solidFill>
                  <a:srgbClr val="E6DB74"/>
                </a:solidFill>
              </a:rPr>
              <a:t>"</a:t>
            </a:r>
            <a:r>
              <a:rPr lang="nl-NL" sz="4000" b="1" dirty="0" err="1" smtClean="0">
                <a:solidFill>
                  <a:srgbClr val="E6DB74"/>
                </a:solidFill>
              </a:rPr>
              <a:t>row</a:t>
            </a:r>
            <a:r>
              <a:rPr lang="nl-NL" sz="4000" dirty="0" smtClean="0">
                <a:solidFill>
                  <a:srgbClr val="E6DB74"/>
                </a:solidFill>
              </a:rPr>
              <a:t>"</a:t>
            </a:r>
            <a:r>
              <a:rPr lang="nl-NL" sz="4000" dirty="0" smtClean="0">
                <a:solidFill>
                  <a:srgbClr val="F92672"/>
                </a:solidFill>
              </a:rPr>
              <a:t>&gt;</a:t>
            </a:r>
            <a:r>
              <a:rPr lang="nl-NL" sz="4000" dirty="0" smtClean="0">
                <a:solidFill>
                  <a:srgbClr val="F8F8F2"/>
                </a:solidFill>
              </a:rPr>
              <a:t>...</a:t>
            </a:r>
            <a:r>
              <a:rPr lang="nl-NL" sz="4000" dirty="0" smtClean="0">
                <a:solidFill>
                  <a:srgbClr val="F92672"/>
                </a:solidFill>
              </a:rPr>
              <a:t>&lt;/div&gt;</a:t>
            </a:r>
            <a:endParaRPr lang="nl-NL" sz="4000" dirty="0" smtClean="0">
              <a:solidFill>
                <a:schemeClr val="tx1">
                  <a:lumMod val="65000"/>
                  <a:lumOff val="35000"/>
                </a:schemeClr>
              </a:solidFill>
            </a:endParaRPr>
          </a:p>
          <a:p>
            <a:r>
              <a:rPr lang="nl-NL" sz="4000" dirty="0" smtClean="0">
                <a:solidFill>
                  <a:schemeClr val="tx1">
                    <a:lumMod val="65000"/>
                    <a:lumOff val="35000"/>
                  </a:schemeClr>
                </a:solidFill>
              </a:rPr>
              <a:t>&lt;/div&gt;</a:t>
            </a:r>
          </a:p>
          <a:p>
            <a:endParaRPr lang="nl-NL" sz="40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grpSp>
        <p:nvGrpSpPr>
          <p:cNvPr id="2" name="Groep 1"/>
          <p:cNvGrpSpPr/>
          <p:nvPr/>
        </p:nvGrpSpPr>
        <p:grpSpPr>
          <a:xfrm>
            <a:off x="3114675" y="2614785"/>
            <a:ext cx="5991225" cy="2794392"/>
            <a:chOff x="3114675" y="2614785"/>
            <a:chExt cx="5991225" cy="2794392"/>
          </a:xfrm>
        </p:grpSpPr>
        <p:sp>
          <p:nvSpPr>
            <p:cNvPr id="9" name="Rechthoek 8"/>
            <p:cNvSpPr/>
            <p:nvPr/>
          </p:nvSpPr>
          <p:spPr>
            <a:xfrm>
              <a:off x="3114675" y="2614785"/>
              <a:ext cx="5991225" cy="27943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0" name="Rechthoek 9"/>
            <p:cNvSpPr/>
            <p:nvPr/>
          </p:nvSpPr>
          <p:spPr>
            <a:xfrm>
              <a:off x="3114675"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8953500"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p:cNvSpPr/>
            <p:nvPr/>
          </p:nvSpPr>
          <p:spPr>
            <a:xfrm>
              <a:off x="3114675" y="2724322"/>
              <a:ext cx="5991225" cy="971284"/>
            </a:xfrm>
            <a:prstGeom prst="rect">
              <a:avLst/>
            </a:prstGeom>
            <a:solidFill>
              <a:srgbClr val="C9492C">
                <a:alpha val="30196"/>
              </a:srgb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err="1" smtClean="0">
                  <a:solidFill>
                    <a:srgbClr val="5F6475"/>
                  </a:solidFill>
                </a:rPr>
                <a:t>row</a:t>
              </a:r>
              <a:endParaRPr lang="nl-NL" dirty="0">
                <a:solidFill>
                  <a:srgbClr val="5F6475"/>
                </a:solidFill>
              </a:endParaRPr>
            </a:p>
          </p:txBody>
        </p:sp>
        <p:cxnSp>
          <p:nvCxnSpPr>
            <p:cNvPr id="13" name="Rechte verbindingslijn met pijl 12"/>
            <p:cNvCxnSpPr/>
            <p:nvPr/>
          </p:nvCxnSpPr>
          <p:spPr>
            <a:xfrm flipH="1">
              <a:off x="3190876" y="3005311"/>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300412" y="2684327"/>
              <a:ext cx="3162300" cy="542600"/>
            </a:xfrm>
            <a:prstGeom prst="rect">
              <a:avLst/>
            </a:prstGeom>
          </p:spPr>
          <p:txBody>
            <a:bodyPr vert="horz" wrap="none" lIns="91440" tIns="45720" rIns="91440" bIns="45720" rtlCol="0" anchor="t">
              <a:normAutofit/>
            </a:bodyPr>
            <a:lstStyle/>
            <a:p>
              <a:r>
                <a:rPr lang="nl-NL" dirty="0" smtClean="0">
                  <a:solidFill>
                    <a:srgbClr val="5F6475"/>
                  </a:solidFill>
                </a:rPr>
                <a:t>-15 </a:t>
              </a:r>
              <a:r>
                <a:rPr lang="nl-NL" dirty="0" err="1">
                  <a:solidFill>
                    <a:srgbClr val="5F6475"/>
                  </a:solidFill>
                </a:rPr>
                <a:t>px</a:t>
              </a:r>
              <a:r>
                <a:rPr lang="nl-NL" dirty="0">
                  <a:solidFill>
                    <a:srgbClr val="5F6475"/>
                  </a:solidFill>
                </a:rPr>
                <a:t> </a:t>
              </a:r>
              <a:r>
                <a:rPr lang="nl-NL" dirty="0" err="1" smtClean="0">
                  <a:solidFill>
                    <a:srgbClr val="5F6475"/>
                  </a:solidFill>
                </a:rPr>
                <a:t>margin</a:t>
              </a:r>
              <a:r>
                <a:rPr lang="nl-NL" dirty="0" smtClean="0">
                  <a:solidFill>
                    <a:srgbClr val="5F6475"/>
                  </a:solidFill>
                </a:rPr>
                <a:t> op </a:t>
              </a:r>
              <a:r>
                <a:rPr lang="nl-NL" dirty="0">
                  <a:solidFill>
                    <a:srgbClr val="5F6475"/>
                  </a:solidFill>
                </a:rPr>
                <a:t>de </a:t>
              </a:r>
              <a:r>
                <a:rPr lang="nl-NL" dirty="0" err="1" smtClean="0">
                  <a:solidFill>
                    <a:srgbClr val="5F6475"/>
                  </a:solidFill>
                </a:rPr>
                <a:t>row</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gr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ROWS</a:t>
            </a:r>
            <a:endParaRPr lang="nl-NL" dirty="0"/>
          </a:p>
        </p:txBody>
      </p:sp>
      <p:sp>
        <p:nvSpPr>
          <p:cNvPr id="5" name="Tijdelijke aanduiding voor inhoud 4"/>
          <p:cNvSpPr>
            <a:spLocks noGrp="1"/>
          </p:cNvSpPr>
          <p:nvPr>
            <p:ph idx="1"/>
          </p:nvPr>
        </p:nvSpPr>
        <p:spPr/>
        <p:txBody>
          <a:bodyPr/>
          <a:lstStyle/>
          <a:p>
            <a:r>
              <a:rPr lang="nl-NL" dirty="0" smtClean="0"/>
              <a:t>100% breed</a:t>
            </a:r>
          </a:p>
          <a:p>
            <a:r>
              <a:rPr lang="nl-NL" dirty="0" smtClean="0"/>
              <a:t>Passen zich aan</a:t>
            </a:r>
          </a:p>
          <a:p>
            <a:r>
              <a:rPr lang="nl-NL" dirty="0" err="1" smtClean="0"/>
              <a:t>Fluid</a:t>
            </a:r>
            <a:r>
              <a:rPr lang="nl-NL" dirty="0" smtClean="0"/>
              <a:t> + responsive</a:t>
            </a:r>
          </a:p>
        </p:txBody>
      </p:sp>
    </p:spTree>
    <p:extLst>
      <p:ext uri="{BB962C8B-B14F-4D97-AF65-F5344CB8AC3E}">
        <p14:creationId xmlns:p14="http://schemas.microsoft.com/office/powerpoint/2010/main" val="256980105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Autofit/>
          </a:bodyPr>
          <a:lstStyle/>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div class="container</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p>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col-lg-8</a:t>
            </a:r>
            <a:r>
              <a:rPr lang="en-US" sz="3200" dirty="0" smtClean="0">
                <a:solidFill>
                  <a:srgbClr val="E6DB74"/>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rgbClr val="F8F8F2"/>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&lt;/</a:t>
            </a:r>
            <a:r>
              <a:rPr lang="en-US" sz="3200" dirty="0">
                <a:solidFill>
                  <a:srgbClr val="F92672"/>
                </a:solidFill>
                <a:ea typeface="Times New Roman" panose="02020603050405020304" pitchFamily="18" charset="0"/>
                <a:cs typeface="Times New Roman" panose="02020603050405020304" pitchFamily="18" charset="0"/>
              </a:rPr>
              <a:t>div</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div&gt;</a:t>
            </a: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col-lg-12</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smtClean="0"/>
              <a:t>COLUMNS</a:t>
            </a:r>
            <a:endParaRPr lang="nl-NL" dirty="0"/>
          </a:p>
        </p:txBody>
      </p:sp>
      <p:grpSp>
        <p:nvGrpSpPr>
          <p:cNvPr id="2" name="Groep 1"/>
          <p:cNvGrpSpPr/>
          <p:nvPr/>
        </p:nvGrpSpPr>
        <p:grpSpPr>
          <a:xfrm>
            <a:off x="3114675" y="1953350"/>
            <a:ext cx="5991225" cy="3455827"/>
            <a:chOff x="3114675" y="1953350"/>
            <a:chExt cx="5991225" cy="3455827"/>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Rechte verbindingslijn met pijl 19"/>
            <p:cNvCxnSpPr/>
            <p:nvPr/>
          </p:nvCxnSpPr>
          <p:spPr>
            <a:xfrm flipH="1">
              <a:off x="3190877" y="2311954"/>
              <a:ext cx="263319" cy="893382"/>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3267075" y="1953350"/>
              <a:ext cx="3162300" cy="358604"/>
            </a:xfrm>
            <a:prstGeom prst="rect">
              <a:avLst/>
            </a:prstGeom>
          </p:spPr>
          <p:txBody>
            <a:bodyPr vert="horz" wrap="none" lIns="91440" tIns="45720" rIns="91440" bIns="45720" rtlCol="0" anchor="t">
              <a:normAutofit/>
            </a:bodyPr>
            <a:lstStyle/>
            <a:p>
              <a:r>
                <a:rPr lang="nl-NL" sz="1600" dirty="0" smtClean="0">
                  <a:solidFill>
                    <a:srgbClr val="5F6475"/>
                  </a:solidFill>
                </a:rPr>
                <a:t>15 </a:t>
              </a:r>
              <a:r>
                <a:rPr lang="nl-NL" sz="1600" dirty="0" err="1">
                  <a:solidFill>
                    <a:srgbClr val="5F6475"/>
                  </a:solidFill>
                </a:rPr>
                <a:t>px</a:t>
              </a:r>
              <a:r>
                <a:rPr lang="nl-NL" sz="1600" dirty="0">
                  <a:solidFill>
                    <a:srgbClr val="5F6475"/>
                  </a:solidFill>
                </a:rPr>
                <a:t> </a:t>
              </a:r>
              <a:r>
                <a:rPr lang="nl-NL" sz="1600" dirty="0" smtClean="0">
                  <a:solidFill>
                    <a:srgbClr val="5F6475"/>
                  </a:solidFill>
                </a:rPr>
                <a:t>padding op kolommen</a:t>
              </a:r>
              <a:endParaRPr lang="nl-NL" sz="1600" dirty="0">
                <a:solidFill>
                  <a:srgbClr val="5F6475"/>
                </a:solidFill>
              </a:endParaRPr>
            </a:p>
          </p:txBody>
        </p:sp>
        <p:sp>
          <p:nvSpPr>
            <p:cNvPr id="29" name="Tekstvak 28"/>
            <p:cNvSpPr txBox="1"/>
            <p:nvPr/>
          </p:nvSpPr>
          <p:spPr>
            <a:xfrm>
              <a:off x="4924426" y="2273510"/>
              <a:ext cx="3162300" cy="542600"/>
            </a:xfrm>
            <a:prstGeom prst="rect">
              <a:avLst/>
            </a:prstGeom>
          </p:spPr>
          <p:txBody>
            <a:bodyPr vert="horz" wrap="none" lIns="91440" tIns="45720" rIns="91440" bIns="45720" rtlCol="0" anchor="t">
              <a:normAutofit/>
            </a:bodyPr>
            <a:lstStyle/>
            <a:p>
              <a:r>
                <a:rPr lang="nl-NL" sz="1600" dirty="0" smtClean="0">
                  <a:solidFill>
                    <a:srgbClr val="5F6475"/>
                  </a:solidFill>
                </a:rPr>
                <a:t>30 </a:t>
              </a:r>
              <a:r>
                <a:rPr lang="nl-NL" sz="1600" dirty="0" err="1" smtClean="0">
                  <a:solidFill>
                    <a:srgbClr val="5F6475"/>
                  </a:solidFill>
                </a:rPr>
                <a:t>px</a:t>
              </a:r>
              <a:r>
                <a:rPr lang="nl-NL" sz="1600" dirty="0" smtClean="0">
                  <a:solidFill>
                    <a:srgbClr val="5F6475"/>
                  </a:solidFill>
                </a:rPr>
                <a:t> ruimte door de padding tussen columns</a:t>
              </a:r>
              <a:endParaRPr lang="nl-NL" sz="1600" b="0" dirty="0" smtClean="0">
                <a:solidFill>
                  <a:srgbClr val="5F6475"/>
                </a:solidFill>
                <a:latin typeface="Monaco" panose="020B0509030404040204" pitchFamily="49" charset="0"/>
              </a:endParaRPr>
            </a:p>
          </p:txBody>
        </p:sp>
        <p:cxnSp>
          <p:nvCxnSpPr>
            <p:cNvPr id="30" name="Rechte verbindingslijn met pijl 29"/>
            <p:cNvCxnSpPr/>
            <p:nvPr/>
          </p:nvCxnSpPr>
          <p:spPr>
            <a:xfrm flipH="1">
              <a:off x="4828753" y="2648830"/>
              <a:ext cx="396748" cy="788548"/>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a:t>
            </a:r>
            <a:endParaRPr lang="nl-NL" dirty="0"/>
          </a:p>
        </p:txBody>
      </p:sp>
      <p:sp>
        <p:nvSpPr>
          <p:cNvPr id="5" name="Tijdelijke aanduiding voor inhoud 4"/>
          <p:cNvSpPr>
            <a:spLocks noGrp="1"/>
          </p:cNvSpPr>
          <p:nvPr>
            <p:ph idx="1"/>
          </p:nvPr>
        </p:nvSpPr>
        <p:spPr/>
        <p:txBody>
          <a:bodyPr/>
          <a:lstStyle/>
          <a:p>
            <a:r>
              <a:rPr lang="nl-NL" dirty="0" smtClean="0"/>
              <a:t>15px padding</a:t>
            </a:r>
          </a:p>
          <a:p>
            <a:r>
              <a:rPr lang="nl-NL" dirty="0" smtClean="0"/>
              <a:t>Aantallen</a:t>
            </a:r>
          </a:p>
          <a:p>
            <a:r>
              <a:rPr lang="nl-NL" dirty="0" smtClean="0"/>
              <a:t>Verdeling</a:t>
            </a:r>
          </a:p>
          <a:p>
            <a:r>
              <a:rPr lang="nl-NL" dirty="0" smtClean="0"/>
              <a:t>12 kolommen</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57710672"/>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Autofit/>
          </a:bodyPr>
          <a:lstStyle/>
          <a:p>
            <a:r>
              <a:rPr lang="nl-NL" sz="2000" dirty="0" smtClean="0">
                <a:solidFill>
                  <a:schemeClr val="tx1">
                    <a:lumMod val="65000"/>
                    <a:lumOff val="35000"/>
                  </a:schemeClr>
                </a:solidFill>
              </a:rPr>
              <a:t>&lt;div class="container"&gt;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"col-lg-4"</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"col-lg-8"</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chemeClr val="tx1">
                  <a:lumMod val="65000"/>
                  <a:lumOff val="35000"/>
                </a:schemeClr>
              </a:solidFill>
            </a:endParaRPr>
          </a:p>
          <a:p>
            <a:r>
              <a:rPr lang="nl-NL" sz="2000" dirty="0" smtClean="0">
                <a:solidFill>
                  <a:schemeClr val="tx1">
                    <a:lumMod val="65000"/>
                    <a:lumOff val="35000"/>
                  </a:schemeClr>
                </a:solidFill>
              </a:rPr>
              <a:t>&lt;/div&gt;</a:t>
            </a:r>
            <a:endParaRPr lang="nl-NL" sz="20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grpSp>
        <p:nvGrpSpPr>
          <p:cNvPr id="2" name="Groep 1"/>
          <p:cNvGrpSpPr/>
          <p:nvPr/>
        </p:nvGrpSpPr>
        <p:grpSpPr>
          <a:xfrm>
            <a:off x="3114675" y="2614785"/>
            <a:ext cx="5994797" cy="2794392"/>
            <a:chOff x="3114675" y="2614785"/>
            <a:chExt cx="5994797" cy="2794392"/>
          </a:xfrm>
        </p:grpSpPr>
        <p:sp>
          <p:nvSpPr>
            <p:cNvPr id="31" name="Rechthoek 30"/>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hthoek 31"/>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p:txBody>
        </p:sp>
        <p:sp>
          <p:nvSpPr>
            <p:cNvPr id="33" name="Rechthoek 32"/>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5" name="Rechthoek 3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Rechthoek 35"/>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Rechthoek 3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8" name="Rechthoek 37"/>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Rechthoek 38"/>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p:cNvSpPr txBox="1"/>
            <p:nvPr/>
          </p:nvSpPr>
          <p:spPr>
            <a:xfrm>
              <a:off x="3726738" y="4011795"/>
              <a:ext cx="3162300" cy="542600"/>
            </a:xfrm>
            <a:prstGeom prst="rect">
              <a:avLst/>
            </a:prstGeom>
          </p:spPr>
          <p:txBody>
            <a:bodyPr vert="horz" wrap="none" lIns="91440" tIns="45720" rIns="91440" bIns="45720" rtlCol="0" anchor="t">
              <a:normAutofit lnSpcReduction="10000"/>
            </a:bodyPr>
            <a:lstStyle/>
            <a:p>
              <a:r>
                <a:rPr lang="nl-NL" sz="1600" dirty="0" smtClean="0">
                  <a:solidFill>
                    <a:srgbClr val="5F6475"/>
                  </a:solidFill>
                  <a:latin typeface="+mj-lt"/>
                </a:rPr>
                <a:t>.</a:t>
              </a:r>
              <a:r>
                <a:rPr lang="nl-NL" sz="1600" dirty="0" err="1" smtClean="0">
                  <a:solidFill>
                    <a:srgbClr val="5F6475"/>
                  </a:solidFill>
                  <a:latin typeface="+mj-lt"/>
                </a:rPr>
                <a:t>rows</a:t>
              </a:r>
              <a:r>
                <a:rPr lang="nl-NL" sz="1600" dirty="0" smtClean="0">
                  <a:solidFill>
                    <a:srgbClr val="5F6475"/>
                  </a:solidFill>
                  <a:latin typeface="+mj-lt"/>
                </a:rPr>
                <a:t> passen in columns.</a:t>
              </a:r>
            </a:p>
            <a:p>
              <a:r>
                <a:rPr lang="nl-NL" sz="1600" dirty="0" smtClean="0">
                  <a:solidFill>
                    <a:srgbClr val="5F6475"/>
                  </a:solidFill>
                  <a:latin typeface="+mj-lt"/>
                </a:rPr>
                <a:t>De negatieve marge overlapt d</a:t>
              </a:r>
              <a:r>
                <a:rPr lang="nl-NL" sz="1600" b="0" dirty="0" smtClean="0">
                  <a:solidFill>
                    <a:srgbClr val="5F6475"/>
                  </a:solidFill>
                  <a:latin typeface="+mj-lt"/>
                </a:rPr>
                <a:t>e padding van de columns</a:t>
              </a:r>
            </a:p>
          </p:txBody>
        </p:sp>
        <p:sp>
          <p:nvSpPr>
            <p:cNvPr id="44" name="Rechthoek 43"/>
            <p:cNvSpPr/>
            <p:nvPr/>
          </p:nvSpPr>
          <p:spPr>
            <a:xfrm>
              <a:off x="4815021"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p:cNvSpPr/>
            <p:nvPr/>
          </p:nvSpPr>
          <p:spPr>
            <a:xfrm>
              <a:off x="4828118" y="32131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p:cNvSpPr/>
            <p:nvPr/>
          </p:nvSpPr>
          <p:spPr>
            <a:xfrm>
              <a:off x="8947518"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Rechthoek 46"/>
            <p:cNvSpPr/>
            <p:nvPr/>
          </p:nvSpPr>
          <p:spPr>
            <a:xfrm>
              <a:off x="8943975" y="32256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p:cNvSpPr/>
            <p:nvPr/>
          </p:nvSpPr>
          <p:spPr>
            <a:xfrm>
              <a:off x="4812198" y="2718619"/>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49" name="Rechthoek 48"/>
            <p:cNvSpPr/>
            <p:nvPr/>
          </p:nvSpPr>
          <p:spPr>
            <a:xfrm>
              <a:off x="4812198" y="3213388"/>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cxnSp>
          <p:nvCxnSpPr>
            <p:cNvPr id="43" name="Rechte verbindingslijn met pijl 42"/>
            <p:cNvCxnSpPr/>
            <p:nvPr/>
          </p:nvCxnSpPr>
          <p:spPr>
            <a:xfrm flipV="1">
              <a:off x="4171950" y="3417251"/>
              <a:ext cx="737447" cy="600919"/>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49451012"/>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NESTED ROWS &amp; COLUMNS</a:t>
            </a:r>
          </a:p>
        </p:txBody>
      </p:sp>
      <p:sp>
        <p:nvSpPr>
          <p:cNvPr id="3" name="Tijdelijke aanduiding voor tekst 2"/>
          <p:cNvSpPr>
            <a:spLocks noGrp="1"/>
          </p:cNvSpPr>
          <p:nvPr>
            <p:ph type="body" idx="1"/>
          </p:nvPr>
        </p:nvSpPr>
        <p:spPr/>
        <p:txBody>
          <a:bodyPr/>
          <a:lstStyle/>
          <a:p>
            <a:r>
              <a:rPr lang="nl-NL" dirty="0" err="1" smtClean="0"/>
              <a:t>Rows</a:t>
            </a:r>
            <a:endParaRPr lang="nl-NL" dirty="0"/>
          </a:p>
        </p:txBody>
      </p:sp>
      <p:sp>
        <p:nvSpPr>
          <p:cNvPr id="5" name="Tijdelijke aanduiding voor inhoud 4"/>
          <p:cNvSpPr>
            <a:spLocks noGrp="1"/>
          </p:cNvSpPr>
          <p:nvPr>
            <p:ph sz="half" idx="2"/>
          </p:nvPr>
        </p:nvSpPr>
        <p:spPr/>
        <p:txBody>
          <a:bodyPr/>
          <a:lstStyle/>
          <a:p>
            <a:r>
              <a:rPr lang="nl-NL" dirty="0" smtClean="0"/>
              <a:t>In columns</a:t>
            </a:r>
          </a:p>
          <a:p>
            <a:r>
              <a:rPr lang="nl-NL" dirty="0" smtClean="0"/>
              <a:t>Overlappende marge</a:t>
            </a:r>
            <a:endParaRPr lang="nl-NL" dirty="0"/>
          </a:p>
          <a:p>
            <a:r>
              <a:rPr lang="nl-NL" dirty="0" smtClean="0"/>
              <a:t>Geen container</a:t>
            </a:r>
          </a:p>
        </p:txBody>
      </p:sp>
      <p:sp>
        <p:nvSpPr>
          <p:cNvPr id="6" name="Tijdelijke aanduiding voor tekst 5"/>
          <p:cNvSpPr>
            <a:spLocks noGrp="1"/>
          </p:cNvSpPr>
          <p:nvPr>
            <p:ph type="body" sz="quarter" idx="3"/>
          </p:nvPr>
        </p:nvSpPr>
        <p:spPr/>
        <p:txBody>
          <a:bodyPr/>
          <a:lstStyle/>
          <a:p>
            <a:r>
              <a:rPr lang="nl-NL" dirty="0" smtClean="0"/>
              <a:t>Columns</a:t>
            </a:r>
            <a:endParaRPr lang="nl-NL" dirty="0"/>
          </a:p>
        </p:txBody>
      </p:sp>
      <p:sp>
        <p:nvSpPr>
          <p:cNvPr id="7" name="Tijdelijke aanduiding voor inhoud 6"/>
          <p:cNvSpPr>
            <a:spLocks noGrp="1"/>
          </p:cNvSpPr>
          <p:nvPr>
            <p:ph sz="quarter" idx="4"/>
          </p:nvPr>
        </p:nvSpPr>
        <p:spPr/>
        <p:txBody>
          <a:bodyPr/>
          <a:lstStyle/>
          <a:p>
            <a:r>
              <a:rPr lang="nl-NL" dirty="0" smtClean="0"/>
              <a:t>12 columns</a:t>
            </a:r>
          </a:p>
          <a:p>
            <a:r>
              <a:rPr lang="nl-NL" dirty="0" err="1" smtClean="0"/>
              <a:t>Rows</a:t>
            </a:r>
            <a:r>
              <a:rPr lang="nl-NL" dirty="0" smtClean="0"/>
              <a:t> nodig</a:t>
            </a:r>
            <a:endParaRPr lang="nl-NL" dirty="0"/>
          </a:p>
        </p:txBody>
      </p:sp>
    </p:spTree>
    <p:extLst>
      <p:ext uri="{BB962C8B-B14F-4D97-AF65-F5344CB8AC3E}">
        <p14:creationId xmlns:p14="http://schemas.microsoft.com/office/powerpoint/2010/main" val="2909718016"/>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ELEMENTEN</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lnSpcReduction="10000"/>
          </a:bodyPr>
          <a:lstStyle/>
          <a:p>
            <a:r>
              <a:rPr lang="nl-NL" sz="2400" dirty="0">
                <a:solidFill>
                  <a:schemeClr val="bg1">
                    <a:lumMod val="50000"/>
                  </a:schemeClr>
                </a:solidFill>
              </a:rPr>
              <a:t>&lt;div class="</a:t>
            </a:r>
            <a:r>
              <a:rPr lang="nl-NL" sz="2400" dirty="0" err="1">
                <a:solidFill>
                  <a:schemeClr val="bg1">
                    <a:lumMod val="50000"/>
                  </a:schemeClr>
                </a:solidFill>
              </a:rPr>
              <a:t>table</a:t>
            </a:r>
            <a:r>
              <a:rPr lang="nl-NL" sz="2400" dirty="0">
                <a:solidFill>
                  <a:schemeClr val="bg1">
                    <a:lumMod val="50000"/>
                  </a:schemeClr>
                </a:solidFill>
              </a:rPr>
              <a:t>-responsive"&gt;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 class="</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a:t>
            </a:r>
            <a:r>
              <a:rPr lang="nl-NL" sz="2400" dirty="0">
                <a:solidFill>
                  <a:schemeClr val="bg1">
                    <a:lumMod val="50000"/>
                  </a:schemeClr>
                </a:solidFill>
              </a:rPr>
              <a:t>&gt;&lt;/</a:t>
            </a:r>
            <a:r>
              <a:rPr lang="nl-NL" sz="2400" dirty="0" err="1">
                <a:solidFill>
                  <a:schemeClr val="bg1">
                    <a:lumMod val="50000"/>
                  </a:schemeClr>
                </a:solidFill>
              </a:rPr>
              <a:t>th</a:t>
            </a:r>
            <a:r>
              <a:rPr lang="nl-NL" sz="2400" dirty="0">
                <a:solidFill>
                  <a:schemeClr val="bg1">
                    <a:lumMod val="50000"/>
                  </a:schemeClr>
                </a:solidFill>
              </a:rPr>
              <a:t>&gt;</a:t>
            </a:r>
          </a:p>
          <a:p>
            <a:r>
              <a:rPr lang="nl-NL" sz="2400" dirty="0">
                <a:solidFill>
                  <a:srgbClr val="F8F8F2"/>
                </a:solidFill>
              </a:rPr>
              <a:t>            </a:t>
            </a:r>
            <a:r>
              <a:rPr lang="nl-NL" sz="2400" dirty="0">
                <a:solidFill>
                  <a:srgbClr val="F92672"/>
                </a:solidFill>
              </a:rPr>
              <a:t>&lt;</a:t>
            </a:r>
            <a:r>
              <a:rPr lang="nl-NL" sz="2400" dirty="0" err="1">
                <a:solidFill>
                  <a:srgbClr val="F92672"/>
                </a:solidFill>
              </a:rPr>
              <a:t>th</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hidden-xs</a:t>
            </a:r>
            <a:r>
              <a:rPr lang="nl-NL" sz="2400" dirty="0">
                <a:solidFill>
                  <a:srgbClr val="E6DB74"/>
                </a:solidFill>
              </a:rPr>
              <a:t>"</a:t>
            </a:r>
            <a:r>
              <a:rPr lang="nl-NL" sz="2400" dirty="0">
                <a:solidFill>
                  <a:srgbClr val="F92672"/>
                </a:solidFill>
              </a:rPr>
              <a:t>&gt;&lt;/</a:t>
            </a:r>
            <a:r>
              <a:rPr lang="nl-NL" sz="2400" dirty="0" err="1">
                <a:solidFill>
                  <a:srgbClr val="F92672"/>
                </a:solidFill>
              </a:rPr>
              <a:t>th</a:t>
            </a:r>
            <a:r>
              <a:rPr lang="nl-NL" sz="2400" dirty="0">
                <a:solidFill>
                  <a:srgbClr val="F92672"/>
                </a:solidFill>
              </a:rPr>
              <a:t>&gt;</a:t>
            </a:r>
            <a:endParaRPr lang="nl-NL" sz="2400" dirty="0">
              <a:solidFill>
                <a:srgbClr val="F8F8F2"/>
              </a:solidFill>
            </a:endParaRP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&lt;/div&gt;</a:t>
            </a:r>
          </a:p>
        </p:txBody>
      </p:sp>
    </p:spTree>
    <p:extLst>
      <p:ext uri="{BB962C8B-B14F-4D97-AF65-F5344CB8AC3E}">
        <p14:creationId xmlns:p14="http://schemas.microsoft.com/office/powerpoint/2010/main" val="1550651314"/>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smtClean="0"/>
              <a:t>DEMO</a:t>
            </a:r>
            <a:endParaRPr lang="nl-NL" dirty="0"/>
          </a:p>
        </p:txBody>
      </p:sp>
      <p:sp>
        <p:nvSpPr>
          <p:cNvPr id="9" name="Rechthoek 8">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68172842"/>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t>1 WEBSITE VOOR </a:t>
            </a:r>
            <a:r>
              <a:rPr lang="en-US" dirty="0" smtClean="0"/>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STACKED TABLE</a:t>
            </a:r>
            <a:endParaRPr lang="nl-NL" dirty="0"/>
          </a:p>
        </p:txBody>
      </p:sp>
    </p:spTree>
    <p:extLst>
      <p:ext uri="{BB962C8B-B14F-4D97-AF65-F5344CB8AC3E}">
        <p14:creationId xmlns:p14="http://schemas.microsoft.com/office/powerpoint/2010/main" val="222706787"/>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47092556"/>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Data</a:t>
            </a:r>
            <a:endParaRPr lang="nl-NL" dirty="0"/>
          </a:p>
          <a:p>
            <a:r>
              <a:rPr lang="nl-NL" dirty="0" smtClean="0"/>
              <a:t>Scrollbar</a:t>
            </a:r>
          </a:p>
          <a:p>
            <a:r>
              <a:rPr lang="nl-NL" dirty="0" err="1" smtClean="0"/>
              <a:t>Fixed</a:t>
            </a:r>
            <a:r>
              <a:rPr lang="nl-NL" dirty="0" smtClean="0"/>
              <a:t> header</a:t>
            </a:r>
            <a:endParaRPr lang="nl-NL" dirty="0"/>
          </a:p>
          <a:p>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RESPONSIVE IMAGES</a:t>
            </a:r>
          </a:p>
        </p:txBody>
      </p:sp>
      <p:sp>
        <p:nvSpPr>
          <p:cNvPr id="3" name="Tijdelijke aanduiding voor inhoud 2"/>
          <p:cNvSpPr>
            <a:spLocks noGrp="1"/>
          </p:cNvSpPr>
          <p:nvPr>
            <p:ph idx="1"/>
          </p:nvPr>
        </p:nvSpPr>
        <p:spPr/>
        <p:txBody>
          <a:bodyPr/>
          <a:lstStyle/>
          <a:p>
            <a:r>
              <a:rPr lang="nl-NL" dirty="0" smtClean="0"/>
              <a:t>CSS</a:t>
            </a:r>
          </a:p>
          <a:p>
            <a:r>
              <a:rPr lang="nl-NL" dirty="0" smtClean="0"/>
              <a:t>Picture element</a:t>
            </a:r>
          </a:p>
          <a:p>
            <a:r>
              <a:rPr lang="nl-NL" dirty="0" err="1" smtClean="0"/>
              <a:t>Srcset</a:t>
            </a:r>
            <a:endParaRPr lang="nl-NL" dirty="0" smtClean="0"/>
          </a:p>
          <a:p>
            <a:r>
              <a:rPr lang="nl-NL" dirty="0" smtClean="0"/>
              <a:t>Background</a:t>
            </a:r>
          </a:p>
          <a:p>
            <a:r>
              <a:rPr lang="nl-NL" dirty="0" smtClean="0"/>
              <a:t>javascript</a:t>
            </a:r>
          </a:p>
          <a:p>
            <a:r>
              <a:rPr lang="nl-NL" dirty="0" smtClean="0"/>
              <a:t>Retina</a:t>
            </a:r>
            <a:endParaRPr lang="nl-NL" dirty="0"/>
          </a:p>
        </p:txBody>
      </p:sp>
    </p:spTree>
    <p:extLst>
      <p:ext uri="{BB962C8B-B14F-4D97-AF65-F5344CB8AC3E}">
        <p14:creationId xmlns:p14="http://schemas.microsoft.com/office/powerpoint/2010/main" val="4093983320"/>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 - CSS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6" name="Rechthoek 5">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37776191"/>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SRCSET</a:t>
            </a:r>
          </a:p>
        </p:txBody>
      </p:sp>
      <p:sp>
        <p:nvSpPr>
          <p:cNvPr id="5" name="Tijdelijke aanduiding voor tekst 4"/>
          <p:cNvSpPr>
            <a:spLocks noGrp="1"/>
          </p:cNvSpPr>
          <p:nvPr>
            <p:ph type="body" sz="quarter" idx="10"/>
          </p:nvPr>
        </p:nvSpPr>
        <p:spPr/>
        <p:txBody>
          <a:bodyPr>
            <a:normAutofit/>
          </a:bodyPr>
          <a:lstStyle/>
          <a:p>
            <a:r>
              <a:rPr lang="nl-NL" sz="3200" dirty="0">
                <a:solidFill>
                  <a:srgbClr val="F92672"/>
                </a:solidFill>
              </a:rPr>
              <a:t>&lt;</a:t>
            </a:r>
            <a:r>
              <a:rPr lang="nl-NL" sz="3200" dirty="0" err="1">
                <a:solidFill>
                  <a:srgbClr val="F92672"/>
                </a:solidFill>
              </a:rPr>
              <a:t>img</a:t>
            </a:r>
            <a:r>
              <a:rPr lang="nl-NL" sz="3200" dirty="0">
                <a:solidFill>
                  <a:srgbClr val="F8F8F2"/>
                </a:solidFill>
              </a:rPr>
              <a:t> </a:t>
            </a:r>
            <a:r>
              <a:rPr lang="nl-NL" sz="3200" dirty="0">
                <a:solidFill>
                  <a:srgbClr val="A6E22E"/>
                </a:solidFill>
              </a:rPr>
              <a:t>class=</a:t>
            </a:r>
            <a:r>
              <a:rPr lang="nl-NL" sz="3200" dirty="0">
                <a:solidFill>
                  <a:srgbClr val="E6DB74"/>
                </a:solidFill>
              </a:rPr>
              <a:t>"</a:t>
            </a:r>
            <a:r>
              <a:rPr lang="nl-NL" sz="3200" dirty="0" err="1">
                <a:solidFill>
                  <a:srgbClr val="E6DB74"/>
                </a:solidFill>
              </a:rPr>
              <a:t>img</a:t>
            </a:r>
            <a:r>
              <a:rPr lang="nl-NL" sz="3200" dirty="0">
                <a:solidFill>
                  <a:srgbClr val="E6DB74"/>
                </a:solidFill>
              </a:rPr>
              <a:t>-responsive"</a:t>
            </a:r>
            <a:endParaRPr lang="nl-NL" sz="3200" dirty="0">
              <a:solidFill>
                <a:srgbClr val="F8F8F2"/>
              </a:solidFill>
            </a:endParaRPr>
          </a:p>
          <a:p>
            <a:r>
              <a:rPr lang="nl-NL" sz="3200" dirty="0">
                <a:solidFill>
                  <a:srgbClr val="F8F8F2"/>
                </a:solidFill>
              </a:rPr>
              <a:t>    </a:t>
            </a:r>
            <a:r>
              <a:rPr lang="nl-NL" sz="3200" dirty="0" err="1">
                <a:solidFill>
                  <a:srgbClr val="A6E22E"/>
                </a:solidFill>
              </a:rPr>
              <a:t>src</a:t>
            </a:r>
            <a:r>
              <a:rPr lang="nl-NL" sz="3200" dirty="0" smtClean="0">
                <a:solidFill>
                  <a:srgbClr val="A6E22E"/>
                </a:solidFill>
              </a:rPr>
              <a:t>=</a:t>
            </a:r>
            <a:r>
              <a:rPr lang="nl-NL" sz="3200" dirty="0" smtClean="0">
                <a:solidFill>
                  <a:srgbClr val="E6DB74"/>
                </a:solidFill>
              </a:rPr>
              <a:t>"default.jpg"</a:t>
            </a:r>
            <a:endParaRPr lang="nl-NL" sz="3200" dirty="0">
              <a:solidFill>
                <a:srgbClr val="F8F8F2"/>
              </a:solidFill>
            </a:endParaRPr>
          </a:p>
          <a:p>
            <a:r>
              <a:rPr lang="nl-NL" sz="3200" dirty="0">
                <a:solidFill>
                  <a:srgbClr val="F8F8F2"/>
                </a:solidFill>
              </a:rPr>
              <a:t>    </a:t>
            </a:r>
            <a:r>
              <a:rPr lang="nl-NL" sz="3200" dirty="0" err="1">
                <a:solidFill>
                  <a:srgbClr val="A6E22E"/>
                </a:solidFill>
              </a:rPr>
              <a:t>srcset</a:t>
            </a:r>
            <a:r>
              <a:rPr lang="nl-NL" sz="3200" dirty="0" smtClean="0">
                <a:solidFill>
                  <a:srgbClr val="A6E22E"/>
                </a:solidFill>
              </a:rPr>
              <a:t>=</a:t>
            </a:r>
            <a:r>
              <a:rPr lang="nl-NL" sz="3200" dirty="0" smtClean="0">
                <a:solidFill>
                  <a:srgbClr val="E6DB74"/>
                </a:solidFill>
              </a:rPr>
              <a:t>"large.jpg </a:t>
            </a:r>
            <a:r>
              <a:rPr lang="nl-NL" sz="3200" dirty="0">
                <a:solidFill>
                  <a:srgbClr val="E6DB74"/>
                </a:solidFill>
              </a:rPr>
              <a:t>2400w, </a:t>
            </a:r>
          </a:p>
          <a:p>
            <a:r>
              <a:rPr lang="nl-NL" sz="3200" dirty="0">
                <a:solidFill>
                  <a:srgbClr val="E6DB74"/>
                </a:solidFill>
              </a:rPr>
              <a:t>            </a:t>
            </a:r>
            <a:r>
              <a:rPr lang="nl-NL" sz="3200" dirty="0" smtClean="0">
                <a:solidFill>
                  <a:srgbClr val="E6DB74"/>
                </a:solidFill>
              </a:rPr>
              <a:t>medium.jpg </a:t>
            </a:r>
            <a:r>
              <a:rPr lang="nl-NL" sz="3200" dirty="0">
                <a:solidFill>
                  <a:srgbClr val="E6DB74"/>
                </a:solidFill>
              </a:rPr>
              <a:t>1200w,</a:t>
            </a:r>
          </a:p>
          <a:p>
            <a:r>
              <a:rPr lang="nl-NL" sz="3200" dirty="0">
                <a:solidFill>
                  <a:srgbClr val="E6DB74"/>
                </a:solidFill>
              </a:rPr>
              <a:t>            </a:t>
            </a:r>
            <a:r>
              <a:rPr lang="nl-NL" sz="3200" dirty="0" smtClean="0">
                <a:solidFill>
                  <a:srgbClr val="E6DB74"/>
                </a:solidFill>
              </a:rPr>
              <a:t>small.jpg 992w</a:t>
            </a:r>
            <a:r>
              <a:rPr lang="nl-NL" sz="3200" dirty="0">
                <a:solidFill>
                  <a:srgbClr val="E6DB74"/>
                </a:solidFill>
              </a:rPr>
              <a:t>,</a:t>
            </a:r>
          </a:p>
          <a:p>
            <a:r>
              <a:rPr lang="nl-NL" sz="3200" dirty="0">
                <a:solidFill>
                  <a:srgbClr val="E6DB74"/>
                </a:solidFill>
              </a:rPr>
              <a:t>            </a:t>
            </a:r>
            <a:r>
              <a:rPr lang="nl-NL" sz="3200" dirty="0" smtClean="0">
                <a:solidFill>
                  <a:srgbClr val="E6DB74"/>
                </a:solidFill>
              </a:rPr>
              <a:t>extra-small.jpg 768w</a:t>
            </a:r>
            <a:r>
              <a:rPr lang="nl-NL" sz="3200" dirty="0">
                <a:solidFill>
                  <a:srgbClr val="E6DB74"/>
                </a:solidFill>
              </a:rPr>
              <a:t>"</a:t>
            </a:r>
            <a:endParaRPr lang="nl-NL" sz="3200" dirty="0">
              <a:solidFill>
                <a:srgbClr val="F8F8F2"/>
              </a:solidFill>
            </a:endParaRPr>
          </a:p>
          <a:p>
            <a:r>
              <a:rPr lang="nl-NL" sz="3200" dirty="0">
                <a:solidFill>
                  <a:srgbClr val="F8F8F2"/>
                </a:solidFill>
              </a:rPr>
              <a:t>    </a:t>
            </a:r>
            <a:r>
              <a:rPr lang="nl-NL" sz="3200" dirty="0">
                <a:solidFill>
                  <a:srgbClr val="A6E22E"/>
                </a:solidFill>
              </a:rPr>
              <a:t>alt</a:t>
            </a:r>
            <a:r>
              <a:rPr lang="nl-NL" sz="3200" dirty="0" smtClean="0">
                <a:solidFill>
                  <a:srgbClr val="A6E22E"/>
                </a:solidFill>
              </a:rPr>
              <a:t>=</a:t>
            </a:r>
            <a:r>
              <a:rPr lang="nl-NL" sz="3200" dirty="0" smtClean="0">
                <a:solidFill>
                  <a:srgbClr val="E6DB74"/>
                </a:solidFill>
              </a:rPr>
              <a:t>"a </a:t>
            </a:r>
            <a:r>
              <a:rPr lang="nl-NL" sz="3200" dirty="0" err="1" smtClean="0">
                <a:solidFill>
                  <a:srgbClr val="E6DB74"/>
                </a:solidFill>
              </a:rPr>
              <a:t>title</a:t>
            </a:r>
            <a:r>
              <a:rPr lang="nl-NL" sz="3200" dirty="0" smtClean="0">
                <a:solidFill>
                  <a:srgbClr val="E6DB74"/>
                </a:solidFill>
              </a:rPr>
              <a:t>"</a:t>
            </a:r>
            <a:r>
              <a:rPr lang="nl-NL" sz="3200" dirty="0" smtClean="0">
                <a:solidFill>
                  <a:srgbClr val="F8F8F2"/>
                </a:solidFill>
              </a:rPr>
              <a:t> </a:t>
            </a:r>
            <a:r>
              <a:rPr lang="nl-NL" sz="3200" dirty="0">
                <a:solidFill>
                  <a:srgbClr val="F92672"/>
                </a:solidFill>
              </a:rPr>
              <a:t>/&gt;</a:t>
            </a:r>
            <a:endParaRPr lang="nl-NL" sz="3200" dirty="0">
              <a:solidFill>
                <a:srgbClr val="F8F8F2"/>
              </a:solidFill>
            </a:endParaRPr>
          </a:p>
        </p:txBody>
      </p:sp>
    </p:spTree>
    <p:extLst>
      <p:ext uri="{BB962C8B-B14F-4D97-AF65-F5344CB8AC3E}">
        <p14:creationId xmlns:p14="http://schemas.microsoft.com/office/powerpoint/2010/main" val="4195796023"/>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45991"/>
            <a:ext cx="10515600" cy="3104205"/>
          </a:xfrm>
        </p:spPr>
      </p:pic>
    </p:spTree>
    <p:extLst>
      <p:ext uri="{BB962C8B-B14F-4D97-AF65-F5344CB8AC3E}">
        <p14:creationId xmlns:p14="http://schemas.microsoft.com/office/powerpoint/2010/main" val="1864781197"/>
      </p:ext>
    </p:extLst>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a:t>RESPONSIVE IMAGES - PICTURE </a:t>
            </a:r>
            <a:r>
              <a:rPr lang="nl-NL" dirty="0" smtClean="0"/>
              <a:t>ELEMENT</a:t>
            </a:r>
            <a:endParaRPr lang="nl-NL" dirty="0"/>
          </a:p>
        </p:txBody>
      </p:sp>
      <p:sp>
        <p:nvSpPr>
          <p:cNvPr id="5" name="Tijdelijke aanduiding voor tekst 4"/>
          <p:cNvSpPr>
            <a:spLocks noGrp="1"/>
          </p:cNvSpPr>
          <p:nvPr>
            <p:ph type="body" sz="quarter" idx="10"/>
          </p:nvPr>
        </p:nvSpPr>
        <p:spPr/>
        <p:txBody>
          <a:bodyPr>
            <a:normAutofit/>
          </a:bodyPr>
          <a:lstStyle/>
          <a:p>
            <a:r>
              <a:rPr lang="nl-NL" sz="2000" dirty="0">
                <a:solidFill>
                  <a:srgbClr val="F92672"/>
                </a:solidFill>
              </a:rPr>
              <a:t>&lt;picture&gt;</a:t>
            </a:r>
            <a:endParaRPr lang="nl-NL" sz="2000" dirty="0">
              <a:solidFill>
                <a:srgbClr val="F8F8F2"/>
              </a:solidFill>
            </a:endParaRPr>
          </a:p>
          <a:p>
            <a:r>
              <a:rPr lang="nl-NL" sz="2000" dirty="0">
                <a:solidFill>
                  <a:srgbClr val="F8F8F2"/>
                </a:solidFill>
              </a:rPr>
              <a:t>    </a:t>
            </a:r>
            <a:r>
              <a:rPr lang="nl-NL" sz="2000" dirty="0">
                <a:solidFill>
                  <a:srgbClr val="75715E"/>
                </a:solidFill>
              </a:rPr>
              <a:t>&lt;!-- image </a:t>
            </a:r>
            <a:r>
              <a:rPr lang="nl-NL" sz="2000" dirty="0" err="1">
                <a:solidFill>
                  <a:srgbClr val="75715E"/>
                </a:solidFill>
              </a:rPr>
              <a:t>based</a:t>
            </a:r>
            <a:r>
              <a:rPr lang="nl-NL" sz="2000" dirty="0">
                <a:solidFill>
                  <a:srgbClr val="75715E"/>
                </a:solidFill>
              </a:rPr>
              <a:t> on media-query --&gt;</a:t>
            </a:r>
            <a:endParaRPr lang="nl-NL" sz="2000" dirty="0">
              <a:solidFill>
                <a:srgbClr val="F8F8F2"/>
              </a:solidFill>
            </a:endParaRPr>
          </a:p>
          <a:p>
            <a:r>
              <a:rPr lang="en-US" sz="2000" dirty="0">
                <a:solidFill>
                  <a:srgbClr val="F8F8F2"/>
                </a:solidFill>
              </a:rPr>
              <a:t>    </a:t>
            </a:r>
            <a:r>
              <a:rPr lang="en-US" sz="2000" dirty="0">
                <a:solidFill>
                  <a:srgbClr val="F92672"/>
                </a:solidFill>
              </a:rPr>
              <a:t>&lt;source</a:t>
            </a:r>
            <a:r>
              <a:rPr lang="en-US" sz="2000" dirty="0">
                <a:solidFill>
                  <a:srgbClr val="F8F8F2"/>
                </a:solidFill>
              </a:rPr>
              <a:t> </a:t>
            </a:r>
            <a:r>
              <a:rPr lang="en-US" sz="2000" dirty="0">
                <a:solidFill>
                  <a:srgbClr val="A6E22E"/>
                </a:solidFill>
              </a:rPr>
              <a:t>media=</a:t>
            </a:r>
            <a:r>
              <a:rPr lang="en-US" sz="2000" dirty="0">
                <a:solidFill>
                  <a:srgbClr val="E6DB74"/>
                </a:solidFill>
              </a:rPr>
              <a:t>"(max-width: </a:t>
            </a:r>
            <a:r>
              <a:rPr lang="en-US" sz="2000" dirty="0" smtClean="0">
                <a:solidFill>
                  <a:srgbClr val="E6DB74"/>
                </a:solidFill>
              </a:rPr>
              <a:t>767px</a:t>
            </a:r>
            <a:r>
              <a:rPr lang="en-US" sz="2000" dirty="0">
                <a:solidFill>
                  <a:srgbClr val="E6DB74"/>
                </a:solidFill>
              </a:rPr>
              <a:t>)"</a:t>
            </a:r>
            <a:r>
              <a:rPr lang="en-US" sz="2000" dirty="0">
                <a:solidFill>
                  <a:srgbClr val="F8F8F2"/>
                </a:solidFill>
              </a:rPr>
              <a:t> </a:t>
            </a:r>
            <a:r>
              <a:rPr lang="en-US" sz="2000" dirty="0" err="1">
                <a:solidFill>
                  <a:srgbClr val="A6E22E"/>
                </a:solidFill>
              </a:rPr>
              <a:t>srcset</a:t>
            </a:r>
            <a:r>
              <a:rPr lang="en-US" sz="2000" dirty="0" smtClean="0">
                <a:solidFill>
                  <a:srgbClr val="A6E22E"/>
                </a:solidFill>
              </a:rPr>
              <a:t>=</a:t>
            </a:r>
            <a:r>
              <a:rPr lang="en-US" sz="2000" dirty="0" smtClean="0">
                <a:solidFill>
                  <a:srgbClr val="E6DB74"/>
                </a:solidFill>
              </a:rPr>
              <a:t>"extra-small.jpg"</a:t>
            </a:r>
            <a:r>
              <a:rPr lang="en-US" sz="2000" dirty="0" smtClean="0">
                <a:solidFill>
                  <a:srgbClr val="F8F8F2"/>
                </a:solidFill>
              </a:rPr>
              <a:t> </a:t>
            </a:r>
            <a:r>
              <a:rPr lang="en-US"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768px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"small.jpg"</a:t>
            </a:r>
            <a:r>
              <a:rPr lang="nl-NL" sz="2000" dirty="0" smtClean="0">
                <a:solidFill>
                  <a:srgbClr val="F8F8F2"/>
                </a:solidFill>
              </a:rPr>
              <a:t> </a:t>
            </a:r>
            <a:r>
              <a:rPr lang="nl-NL"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992px)"</a:t>
            </a:r>
            <a:r>
              <a:rPr lang="nl-NL" sz="2000" dirty="0">
                <a:solidFill>
                  <a:srgbClr val="F8F8F2"/>
                </a:solidFill>
              </a:rPr>
              <a:t> </a:t>
            </a:r>
            <a:r>
              <a:rPr lang="nl-NL" sz="2000" dirty="0" err="1">
                <a:solidFill>
                  <a:srgbClr val="A6E22E"/>
                </a:solidFill>
              </a:rPr>
              <a:t>srcset</a:t>
            </a:r>
            <a:r>
              <a:rPr lang="nl-NL" sz="2000" dirty="0">
                <a:solidFill>
                  <a:srgbClr val="A6E22E"/>
                </a:solidFill>
              </a:rPr>
              <a:t>=</a:t>
            </a:r>
            <a:r>
              <a:rPr lang="nl-NL" sz="2000" dirty="0">
                <a:solidFill>
                  <a:srgbClr val="E6DB74"/>
                </a:solidFill>
              </a:rPr>
              <a:t>"medium.jpg"</a:t>
            </a:r>
            <a:r>
              <a:rPr lang="nl-NL" sz="2000" dirty="0">
                <a:solidFill>
                  <a:srgbClr val="F8F8F2"/>
                </a:solidFill>
              </a:rPr>
              <a:t> </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a:t>
            </a:r>
            <a:r>
              <a:rPr lang="nl-NL" sz="2000" dirty="0">
                <a:solidFill>
                  <a:srgbClr val="F92672"/>
                </a:solidFill>
              </a:rPr>
              <a: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1200px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"large.jpg</a:t>
            </a:r>
            <a:r>
              <a:rPr lang="nl-NL" sz="2000" dirty="0">
                <a:solidFill>
                  <a:srgbClr val="E6DB74"/>
                </a:solidFill>
              </a:rPr>
              <a:t>"</a:t>
            </a:r>
            <a:r>
              <a:rPr lang="nl-NL" sz="2000" dirty="0">
                <a:solidFill>
                  <a:srgbClr val="F8F8F2"/>
                </a:solidFill>
              </a:rPr>
              <a:t> </a:t>
            </a:r>
            <a:r>
              <a:rPr lang="nl-NL" sz="2000" dirty="0">
                <a:solidFill>
                  <a:srgbClr val="F92672"/>
                </a:solidFill>
              </a:rPr>
              <a:t>/&gt;</a:t>
            </a:r>
            <a:endParaRPr lang="nl-NL" sz="2000" dirty="0">
              <a:solidFill>
                <a:srgbClr val="F8F8F2"/>
              </a:solidFill>
            </a:endParaRPr>
          </a:p>
          <a:p>
            <a:r>
              <a:rPr lang="nl-NL" sz="2000" dirty="0" smtClean="0">
                <a:solidFill>
                  <a:srgbClr val="F8F8F2"/>
                </a:solidFill>
              </a:rPr>
              <a:t>    </a:t>
            </a:r>
            <a:r>
              <a:rPr lang="nl-NL" sz="2000" dirty="0" smtClean="0">
                <a:solidFill>
                  <a:srgbClr val="75715E"/>
                </a:solidFill>
              </a:rPr>
              <a:t>&lt;!-- default image --&gt;</a:t>
            </a:r>
            <a:endParaRPr lang="nl-NL" sz="2000" dirty="0" smtClean="0">
              <a:solidFill>
                <a:srgbClr val="F8F8F2"/>
              </a:solidFill>
            </a:endParaRPr>
          </a:p>
          <a:p>
            <a:r>
              <a:rPr lang="en-US" sz="2000" dirty="0" smtClean="0">
                <a:solidFill>
                  <a:srgbClr val="F8F8F2"/>
                </a:solidFill>
              </a:rPr>
              <a:t>    </a:t>
            </a:r>
            <a:r>
              <a:rPr lang="en-US" sz="2000" dirty="0">
                <a:solidFill>
                  <a:srgbClr val="F92672"/>
                </a:solidFill>
              </a:rPr>
              <a:t>&lt;</a:t>
            </a:r>
            <a:r>
              <a:rPr lang="en-US" sz="2000" dirty="0" err="1">
                <a:solidFill>
                  <a:srgbClr val="F92672"/>
                </a:solidFill>
              </a:rPr>
              <a:t>img</a:t>
            </a:r>
            <a:r>
              <a:rPr lang="en-US" sz="2000" dirty="0">
                <a:solidFill>
                  <a:srgbClr val="F8F8F2"/>
                </a:solidFill>
              </a:rPr>
              <a:t> </a:t>
            </a:r>
            <a:r>
              <a:rPr lang="en-US" sz="2000" dirty="0">
                <a:solidFill>
                  <a:srgbClr val="A6E22E"/>
                </a:solidFill>
              </a:rPr>
              <a:t>class=</a:t>
            </a:r>
            <a:r>
              <a:rPr lang="en-US" sz="2000" dirty="0">
                <a:solidFill>
                  <a:srgbClr val="E6DB74"/>
                </a:solidFill>
              </a:rPr>
              <a:t>"</a:t>
            </a:r>
            <a:r>
              <a:rPr lang="en-US" sz="2000" dirty="0" err="1">
                <a:solidFill>
                  <a:srgbClr val="E6DB74"/>
                </a:solidFill>
              </a:rPr>
              <a:t>img</a:t>
            </a:r>
            <a:r>
              <a:rPr lang="en-US" sz="2000" dirty="0">
                <a:solidFill>
                  <a:srgbClr val="E6DB74"/>
                </a:solidFill>
              </a:rPr>
              <a:t>-responsive"</a:t>
            </a:r>
            <a:r>
              <a:rPr lang="en-US" sz="2000" dirty="0">
                <a:solidFill>
                  <a:srgbClr val="F8F8F2"/>
                </a:solidFill>
              </a:rPr>
              <a:t> </a:t>
            </a:r>
            <a:r>
              <a:rPr lang="en-US" sz="2000" dirty="0" err="1">
                <a:solidFill>
                  <a:srgbClr val="A6E22E"/>
                </a:solidFill>
              </a:rPr>
              <a:t>src</a:t>
            </a:r>
            <a:r>
              <a:rPr lang="en-US" sz="2000" dirty="0" smtClean="0">
                <a:solidFill>
                  <a:srgbClr val="A6E22E"/>
                </a:solidFill>
              </a:rPr>
              <a:t>=</a:t>
            </a:r>
            <a:r>
              <a:rPr lang="en-US" sz="2000" dirty="0" smtClean="0">
                <a:solidFill>
                  <a:srgbClr val="E6DB74"/>
                </a:solidFill>
              </a:rPr>
              <a:t>"large.jpg"</a:t>
            </a:r>
            <a:r>
              <a:rPr lang="en-US" sz="2000" dirty="0" smtClean="0">
                <a:solidFill>
                  <a:srgbClr val="F8F8F2"/>
                </a:solidFill>
              </a:rPr>
              <a:t> </a:t>
            </a:r>
            <a:r>
              <a:rPr lang="en-US" sz="2000" dirty="0">
                <a:solidFill>
                  <a:srgbClr val="A6E22E"/>
                </a:solidFill>
              </a:rPr>
              <a:t>alt=</a:t>
            </a:r>
            <a:r>
              <a:rPr lang="en-US" sz="2000" dirty="0">
                <a:solidFill>
                  <a:srgbClr val="E6DB74"/>
                </a:solidFill>
              </a:rPr>
              <a:t>"..."</a:t>
            </a:r>
            <a:r>
              <a:rPr lang="en-US" sz="2000" dirty="0">
                <a:solidFill>
                  <a:srgbClr val="F8F8F2"/>
                </a:solidFill>
              </a:rPr>
              <a:t> </a:t>
            </a:r>
            <a:r>
              <a:rPr lang="en-US" sz="2000" dirty="0">
                <a:solidFill>
                  <a:srgbClr val="F92672"/>
                </a:solidFill>
              </a:rPr>
              <a:t>/&gt;</a:t>
            </a:r>
            <a:endParaRPr lang="en-US" sz="2000" dirty="0">
              <a:solidFill>
                <a:srgbClr val="F8F8F2"/>
              </a:solidFill>
            </a:endParaRPr>
          </a:p>
          <a:p>
            <a:r>
              <a:rPr lang="nl-NL" sz="2000" dirty="0">
                <a:solidFill>
                  <a:srgbClr val="F92672"/>
                </a:solidFill>
              </a:rPr>
              <a:t>&lt;/picture&gt;</a:t>
            </a:r>
            <a:endParaRPr lang="nl-NL" sz="2000" dirty="0">
              <a:solidFill>
                <a:srgbClr val="F8F8F2"/>
              </a:solidFill>
            </a:endParaRPr>
          </a:p>
        </p:txBody>
      </p:sp>
    </p:spTree>
    <p:extLst>
      <p:ext uri="{BB962C8B-B14F-4D97-AF65-F5344CB8AC3E}">
        <p14:creationId xmlns:p14="http://schemas.microsoft.com/office/powerpoint/2010/main" val="4130158496"/>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32569"/>
            <a:ext cx="10515600" cy="3131049"/>
          </a:xfrm>
        </p:spPr>
      </p:pic>
    </p:spTree>
    <p:extLst>
      <p:ext uri="{BB962C8B-B14F-4D97-AF65-F5344CB8AC3E}">
        <p14:creationId xmlns:p14="http://schemas.microsoft.com/office/powerpoint/2010/main" val="1731385443"/>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1163410"/>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BACKGROUND</a:t>
            </a:r>
          </a:p>
        </p:txBody>
      </p:sp>
      <p:sp>
        <p:nvSpPr>
          <p:cNvPr id="5" name="Tijdelijke aanduiding voor tekst 4"/>
          <p:cNvSpPr>
            <a:spLocks noGrp="1"/>
          </p:cNvSpPr>
          <p:nvPr>
            <p:ph type="body" sz="quarter" idx="10"/>
          </p:nvPr>
        </p:nvSpPr>
        <p:spPr/>
        <p:txBody>
          <a:bodyPr>
            <a:normAutofit fontScale="85000" lnSpcReduction="20000"/>
          </a:bodyPr>
          <a:lstStyle/>
          <a:p>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(extra-small.jpg)</a:t>
            </a:r>
            <a:r>
              <a:rPr lang="nl-NL" sz="3200" dirty="0" smtClean="0">
                <a:solidFill>
                  <a:srgbClr val="F8F8F2"/>
                </a:solidFill>
              </a:rPr>
              <a:t> }</a:t>
            </a:r>
            <a:r>
              <a:rPr lang="nl-NL" sz="3200" dirty="0" smtClean="0">
                <a:solidFill>
                  <a:srgbClr val="66D9EF"/>
                </a:solidFill>
              </a:rPr>
              <a:t> @media</a:t>
            </a:r>
            <a:r>
              <a:rPr lang="nl-NL" sz="3200" dirty="0" smtClean="0">
                <a:solidFill>
                  <a:srgbClr val="F92672"/>
                </a:solidFill>
              </a:rPr>
              <a:t>(min-width</a:t>
            </a:r>
            <a:r>
              <a:rPr lang="nl-NL" sz="3200" dirty="0" smtClean="0">
                <a:solidFill>
                  <a:srgbClr val="A6E22E"/>
                </a:solidFill>
              </a:rPr>
              <a:t>:768px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(small.jpg)</a:t>
            </a:r>
            <a:r>
              <a:rPr lang="nl-NL" sz="3200" dirty="0" smtClean="0">
                <a:solidFill>
                  <a:srgbClr val="F8F8F2"/>
                </a:solidFill>
              </a:rPr>
              <a:t>  }</a:t>
            </a:r>
          </a:p>
          <a:p>
            <a:r>
              <a:rPr lang="nl-NL" sz="3200" dirty="0">
                <a:solidFill>
                  <a:srgbClr val="F8F8F2"/>
                </a:solidFill>
              </a:rPr>
              <a:t>}</a:t>
            </a:r>
          </a:p>
          <a:p>
            <a:r>
              <a:rPr lang="nl-NL" sz="3200" dirty="0">
                <a:solidFill>
                  <a:srgbClr val="66D9EF"/>
                </a:solidFill>
              </a:rPr>
              <a:t>@media</a:t>
            </a:r>
            <a:r>
              <a:rPr lang="nl-NL" sz="3200" dirty="0">
                <a:solidFill>
                  <a:srgbClr val="F92672"/>
                </a:solidFill>
              </a:rPr>
              <a:t>(min-width</a:t>
            </a:r>
            <a:r>
              <a:rPr lang="nl-NL" sz="3200" dirty="0">
                <a:solidFill>
                  <a:srgbClr val="A6E22E"/>
                </a:solidFill>
              </a:rPr>
              <a:t>:992px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a:solidFill>
                  <a:srgbClr val="E6DB74"/>
                </a:solidFill>
              </a:rPr>
              <a:t>url</a:t>
            </a:r>
            <a:r>
              <a:rPr lang="nl-NL" sz="3200" dirty="0">
                <a:solidFill>
                  <a:srgbClr val="E6DB74"/>
                </a:solidFill>
              </a:rPr>
              <a:t>(medium.jpg)</a:t>
            </a:r>
            <a:r>
              <a:rPr lang="nl-NL" sz="3200" dirty="0">
                <a:solidFill>
                  <a:srgbClr val="F8F8F2"/>
                </a:solidFill>
              </a:rPr>
              <a:t>  }</a:t>
            </a:r>
          </a:p>
          <a:p>
            <a:r>
              <a:rPr lang="nl-NL" sz="3200" dirty="0" smtClean="0">
                <a:solidFill>
                  <a:srgbClr val="F8F8F2"/>
                </a:solidFill>
              </a:rPr>
              <a:t>}</a:t>
            </a:r>
            <a:endParaRPr lang="nl-NL" sz="3200" dirty="0">
              <a:solidFill>
                <a:srgbClr val="F8F8F2"/>
              </a:solidFill>
            </a:endParaRPr>
          </a:p>
          <a:p>
            <a:r>
              <a:rPr lang="nl-NL" sz="3200" dirty="0">
                <a:solidFill>
                  <a:srgbClr val="66D9EF"/>
                </a:solidFill>
              </a:rPr>
              <a:t>@</a:t>
            </a:r>
            <a:r>
              <a:rPr lang="nl-NL" sz="3200" dirty="0" smtClean="0">
                <a:solidFill>
                  <a:srgbClr val="66D9EF"/>
                </a:solidFill>
              </a:rPr>
              <a:t>media</a:t>
            </a:r>
            <a:r>
              <a:rPr lang="nl-NL" sz="3200" dirty="0" smtClean="0">
                <a:solidFill>
                  <a:srgbClr val="F92672"/>
                </a:solidFill>
              </a:rPr>
              <a:t>(min-width</a:t>
            </a:r>
            <a:r>
              <a:rPr lang="nl-NL" sz="3200" dirty="0" smtClean="0">
                <a:solidFill>
                  <a:srgbClr val="A6E22E"/>
                </a:solidFill>
              </a:rPr>
              <a:t>:1200px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smtClean="0">
                <a:solidFill>
                  <a:srgbClr val="E6DB74"/>
                </a:solidFill>
              </a:rPr>
              <a:t>url</a:t>
            </a:r>
            <a:r>
              <a:rPr lang="nl-NL" sz="3200" dirty="0" smtClean="0">
                <a:solidFill>
                  <a:srgbClr val="E6DB74"/>
                </a:solidFill>
              </a:rPr>
              <a:t>(large.jpg</a:t>
            </a:r>
            <a:r>
              <a:rPr lang="nl-NL" sz="3200" dirty="0">
                <a:solidFill>
                  <a:srgbClr val="E6DB74"/>
                </a:solidFill>
              </a:rPr>
              <a:t>)</a:t>
            </a:r>
            <a:r>
              <a:rPr lang="nl-NL" sz="3200" dirty="0">
                <a:solidFill>
                  <a:srgbClr val="F8F8F2"/>
                </a:solidFill>
              </a:rPr>
              <a:t>  }</a:t>
            </a:r>
          </a:p>
          <a:p>
            <a:r>
              <a:rPr lang="nl-NL" sz="3200" dirty="0">
                <a:solidFill>
                  <a:srgbClr val="F8F8F2"/>
                </a:solidFill>
              </a:rPr>
              <a:t>}</a:t>
            </a:r>
          </a:p>
          <a:p>
            <a:endParaRPr lang="nl-NL" sz="3200" dirty="0">
              <a:solidFill>
                <a:srgbClr val="F8F8F2"/>
              </a:solidFill>
            </a:endParaRPr>
          </a:p>
        </p:txBody>
      </p:sp>
    </p:spTree>
    <p:extLst>
      <p:ext uri="{BB962C8B-B14F-4D97-AF65-F5344CB8AC3E}">
        <p14:creationId xmlns:p14="http://schemas.microsoft.com/office/powerpoint/2010/main" val="285017675"/>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85144805"/>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idx="1"/>
          </p:nvPr>
        </p:nvSpPr>
        <p:spPr/>
        <p:txBody>
          <a:bodyPr/>
          <a:lstStyle/>
          <a:p>
            <a:r>
              <a:rPr lang="nl-NL" dirty="0" err="1" smtClean="0"/>
              <a:t>srcset</a:t>
            </a:r>
            <a:r>
              <a:rPr lang="nl-NL" dirty="0" smtClean="0"/>
              <a:t>	</a:t>
            </a:r>
            <a:endParaRPr lang="nl-NL" dirty="0"/>
          </a:p>
        </p:txBody>
      </p:sp>
      <p:sp>
        <p:nvSpPr>
          <p:cNvPr id="5" name="Tijdelijke aanduiding voor inhoud 4"/>
          <p:cNvSpPr>
            <a:spLocks noGrp="1"/>
          </p:cNvSpPr>
          <p:nvPr>
            <p:ph sz="half" idx="2"/>
          </p:nvPr>
        </p:nvSpPr>
        <p:spPr/>
        <p:txBody>
          <a:bodyPr/>
          <a:lstStyle/>
          <a:p>
            <a:r>
              <a:rPr lang="nl-NL" dirty="0" smtClean="0"/>
              <a:t>max-</a:t>
            </a:r>
            <a:r>
              <a:rPr lang="nl-NL" dirty="0" err="1" smtClean="0"/>
              <a:t>width</a:t>
            </a:r>
            <a:endParaRPr lang="nl-NL" dirty="0" smtClean="0"/>
          </a:p>
          <a:p>
            <a:r>
              <a:rPr lang="nl-NL" dirty="0" smtClean="0"/>
              <a:t>Dynamisch</a:t>
            </a:r>
          </a:p>
          <a:p>
            <a:r>
              <a:rPr lang="nl-NL" dirty="0"/>
              <a:t>A</a:t>
            </a:r>
            <a:r>
              <a:rPr lang="nl-NL" dirty="0" smtClean="0"/>
              <a:t>ttribuut</a:t>
            </a:r>
          </a:p>
        </p:txBody>
      </p:sp>
      <p:sp>
        <p:nvSpPr>
          <p:cNvPr id="6" name="Tijdelijke aanduiding voor tekst 5"/>
          <p:cNvSpPr>
            <a:spLocks noGrp="1"/>
          </p:cNvSpPr>
          <p:nvPr>
            <p:ph type="body" sz="quarter" idx="3"/>
          </p:nvPr>
        </p:nvSpPr>
        <p:spPr/>
        <p:txBody>
          <a:bodyPr/>
          <a:lstStyle/>
          <a:p>
            <a:r>
              <a:rPr lang="nl-NL" dirty="0" smtClean="0"/>
              <a:t>Picture element</a:t>
            </a:r>
            <a:endParaRPr lang="nl-NL" dirty="0"/>
          </a:p>
        </p:txBody>
      </p:sp>
      <p:sp>
        <p:nvSpPr>
          <p:cNvPr id="7" name="Tijdelijke aanduiding voor inhoud 6"/>
          <p:cNvSpPr>
            <a:spLocks noGrp="1"/>
          </p:cNvSpPr>
          <p:nvPr>
            <p:ph sz="quarter" idx="4"/>
          </p:nvPr>
        </p:nvSpPr>
        <p:spPr/>
        <p:txBody>
          <a:bodyPr/>
          <a:lstStyle/>
          <a:p>
            <a:r>
              <a:rPr lang="nl-NL" dirty="0" smtClean="0"/>
              <a:t>min &amp; max-</a:t>
            </a:r>
            <a:r>
              <a:rPr lang="nl-NL" dirty="0" err="1" smtClean="0"/>
              <a:t>width</a:t>
            </a:r>
            <a:endParaRPr lang="nl-NL" dirty="0" smtClean="0"/>
          </a:p>
          <a:p>
            <a:r>
              <a:rPr lang="nl-NL" dirty="0" smtClean="0"/>
              <a:t>Dynamisch</a:t>
            </a:r>
          </a:p>
          <a:p>
            <a:r>
              <a:rPr lang="nl-NL" dirty="0" smtClean="0"/>
              <a:t>Element</a:t>
            </a:r>
          </a:p>
          <a:p>
            <a:r>
              <a:rPr lang="nl-NL" dirty="0" smtClean="0"/>
              <a:t>Media </a:t>
            </a:r>
            <a:r>
              <a:rPr lang="nl-NL" dirty="0" err="1" smtClean="0"/>
              <a:t>queries</a:t>
            </a:r>
            <a:endParaRPr lang="nl-NL" dirty="0" smtClean="0"/>
          </a:p>
        </p:txBody>
      </p:sp>
      <p:sp>
        <p:nvSpPr>
          <p:cNvPr id="8" name="Tijdelijke aanduiding voor tekst 7"/>
          <p:cNvSpPr>
            <a:spLocks noGrp="1"/>
          </p:cNvSpPr>
          <p:nvPr>
            <p:ph type="body" sz="quarter" idx="10"/>
          </p:nvPr>
        </p:nvSpPr>
        <p:spPr/>
        <p:txBody>
          <a:bodyPr/>
          <a:lstStyle/>
          <a:p>
            <a:r>
              <a:rPr lang="nl-NL" dirty="0" smtClean="0"/>
              <a:t>Background image</a:t>
            </a:r>
            <a:endParaRPr lang="nl-NL" dirty="0"/>
          </a:p>
        </p:txBody>
      </p:sp>
      <p:sp>
        <p:nvSpPr>
          <p:cNvPr id="9" name="Tijdelijke aanduiding voor inhoud 8"/>
          <p:cNvSpPr>
            <a:spLocks noGrp="1"/>
          </p:cNvSpPr>
          <p:nvPr>
            <p:ph sz="quarter" idx="11"/>
          </p:nvPr>
        </p:nvSpPr>
        <p:spPr/>
        <p:txBody>
          <a:bodyPr/>
          <a:lstStyle/>
          <a:p>
            <a:r>
              <a:rPr lang="nl-NL" dirty="0"/>
              <a:t>Overflow</a:t>
            </a:r>
          </a:p>
          <a:p>
            <a:r>
              <a:rPr lang="nl-NL" dirty="0" smtClean="0"/>
              <a:t>Statisch</a:t>
            </a:r>
          </a:p>
          <a:p>
            <a:r>
              <a:rPr lang="nl-NL" dirty="0" smtClean="0"/>
              <a:t>CSS</a:t>
            </a:r>
          </a:p>
          <a:p>
            <a:r>
              <a:rPr lang="nl-NL" dirty="0" smtClean="0"/>
              <a:t>Browser support</a:t>
            </a:r>
            <a:endParaRPr lang="nl-NL" dirty="0"/>
          </a:p>
        </p:txBody>
      </p:sp>
    </p:spTree>
    <p:extLst>
      <p:ext uri="{BB962C8B-B14F-4D97-AF65-F5344CB8AC3E}">
        <p14:creationId xmlns:p14="http://schemas.microsoft.com/office/powerpoint/2010/main" val="737066406"/>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Nodig</a:t>
            </a:r>
          </a:p>
          <a:p>
            <a:r>
              <a:rPr lang="nl-NL" dirty="0" smtClean="0"/>
              <a:t>Data transfer</a:t>
            </a:r>
          </a:p>
          <a:p>
            <a:r>
              <a:rPr lang="nl-NL" dirty="0" smtClean="0"/>
              <a:t>Link</a:t>
            </a:r>
          </a:p>
          <a:p>
            <a:r>
              <a:rPr lang="nl-NL" dirty="0" smtClean="0"/>
              <a:t>Formaat</a:t>
            </a:r>
          </a:p>
          <a:p>
            <a:r>
              <a:rPr lang="nl-NL" dirty="0" smtClean="0"/>
              <a:t>Device pixel ratio</a:t>
            </a:r>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GIT CHECKOUT BLOK-2</a:t>
            </a:r>
            <a:endParaRPr lang="nl-NL" dirty="0"/>
          </a:p>
        </p:txBody>
      </p:sp>
      <p:sp>
        <p:nvSpPr>
          <p:cNvPr id="5" name="Tijdelijke aanduiding voor inhoud 4"/>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blok-2</a:t>
            </a:r>
            <a:endParaRPr lang="nl-NL" dirty="0"/>
          </a:p>
          <a:p>
            <a:pPr marL="514350" indent="-514350">
              <a:buFont typeface="+mj-lt"/>
              <a:buAutoNum type="arabicPeriod"/>
            </a:pPr>
            <a:r>
              <a:rPr lang="nl-NL" dirty="0" err="1" smtClean="0"/>
              <a:t>Npm</a:t>
            </a:r>
            <a:r>
              <a:rPr lang="nl-NL" dirty="0" smtClean="0"/>
              <a:t> </a:t>
            </a:r>
            <a:r>
              <a:rPr lang="nl-NL" dirty="0" err="1" smtClean="0"/>
              <a:t>install</a:t>
            </a:r>
            <a:endParaRPr lang="nl-NL" dirty="0" smtClean="0"/>
          </a:p>
          <a:p>
            <a:pPr marL="514350" indent="-514350">
              <a:buFont typeface="+mj-lt"/>
              <a:buAutoNum type="arabicPeriod"/>
            </a:pPr>
            <a:r>
              <a:rPr lang="nl-NL" dirty="0" err="1" smtClean="0"/>
              <a:t>Grunt</a:t>
            </a:r>
            <a:r>
              <a:rPr lang="nl-NL" dirty="0" smtClean="0"/>
              <a:t> serve</a:t>
            </a:r>
            <a:endParaRPr lang="nl-NL" dirty="0"/>
          </a:p>
        </p:txBody>
      </p:sp>
    </p:spTree>
    <p:extLst>
      <p:ext uri="{BB962C8B-B14F-4D97-AF65-F5344CB8AC3E}">
        <p14:creationId xmlns:p14="http://schemas.microsoft.com/office/powerpoint/2010/main" val="3557936540"/>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4294967295"/>
          </p:nvPr>
        </p:nvSpPr>
        <p:spPr>
          <a:xfrm>
            <a:off x="1524000" y="3850394"/>
            <a:ext cx="9144000" cy="405518"/>
          </a:xfrm>
        </p:spPr>
        <p:txBody>
          <a:bodyPr>
            <a:normAutofit fontScale="92500" lnSpcReduction="20000"/>
          </a:bodyPr>
          <a:lstStyle/>
          <a:p>
            <a:endParaRPr lang="nl-NL"/>
          </a:p>
        </p:txBody>
      </p:sp>
      <p:sp>
        <p:nvSpPr>
          <p:cNvPr id="3" name="Titel 2"/>
          <p:cNvSpPr>
            <a:spLocks noGrp="1"/>
          </p:cNvSpPr>
          <p:nvPr>
            <p:ph type="title"/>
          </p:nvPr>
        </p:nvSpPr>
        <p:spPr/>
        <p:txBody>
          <a:bodyPr>
            <a:normAutofit/>
          </a:bodyPr>
          <a:lstStyle/>
          <a:p>
            <a:r>
              <a:rPr lang="nl-NL" dirty="0" smtClean="0"/>
              <a:t>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Viewport</a:t>
            </a:r>
          </a:p>
          <a:p>
            <a:r>
              <a:rPr lang="nl-NL" dirty="0" smtClean="0"/>
              <a:t>Navigatie</a:t>
            </a:r>
          </a:p>
          <a:p>
            <a:r>
              <a:rPr lang="nl-NL" dirty="0" smtClean="0"/>
              <a:t>Sidebars</a:t>
            </a:r>
          </a:p>
          <a:p>
            <a:r>
              <a:rPr lang="nl-NL" dirty="0" smtClean="0"/>
              <a:t>Afbeeldingen</a:t>
            </a:r>
          </a:p>
          <a:p>
            <a:r>
              <a:rPr lang="nl-NL" dirty="0" smtClean="0"/>
              <a:t>Tabellen</a:t>
            </a:r>
          </a:p>
          <a:p>
            <a:r>
              <a:rPr lang="nl-NL" dirty="0" err="1" smtClean="0"/>
              <a:t>Hovers</a:t>
            </a:r>
            <a:endParaRPr lang="nl-NL" dirty="0" smtClean="0"/>
          </a:p>
          <a:p>
            <a:r>
              <a:rPr lang="nl-NL" dirty="0" smtClean="0"/>
              <a:t>Fonts</a:t>
            </a:r>
          </a:p>
          <a:p>
            <a:r>
              <a:rPr lang="nl-NL" dirty="0" smtClean="0"/>
              <a:t>Verhoudingen</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r>
              <a:rPr lang="nl-NL" dirty="0" smtClean="0"/>
              <a:t>Een pixel is geen pixel</a:t>
            </a:r>
          </a:p>
          <a:p>
            <a:r>
              <a:rPr lang="nl-NL" dirty="0" smtClean="0"/>
              <a:t>Default </a:t>
            </a:r>
            <a:r>
              <a:rPr lang="nl-NL" dirty="0" err="1" smtClean="0"/>
              <a:t>desktops</a:t>
            </a:r>
            <a:endParaRPr lang="nl-NL" dirty="0" smtClean="0"/>
          </a:p>
          <a:p>
            <a:r>
              <a:rPr lang="nl-NL" dirty="0" smtClean="0"/>
              <a:t>Viewport instellen</a:t>
            </a: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8558" y="1825626"/>
            <a:ext cx="6685242" cy="3949342"/>
          </a:xfrm>
          <a:prstGeom prst="rect">
            <a:avLst/>
          </a:prstGeom>
        </p:spPr>
      </p:pic>
      <p:sp>
        <p:nvSpPr>
          <p:cNvPr id="9" name="Rechthoek 8"/>
          <p:cNvSpPr/>
          <p:nvPr/>
        </p:nvSpPr>
        <p:spPr>
          <a:xfrm>
            <a:off x="5499101" y="2095500"/>
            <a:ext cx="5016499" cy="3098800"/>
          </a:xfrm>
          <a:prstGeom prst="rect">
            <a:avLst/>
          </a:prstGeom>
          <a:solidFill>
            <a:srgbClr val="63CCF1">
              <a:alpha val="50000"/>
            </a:srgbClr>
          </a:solidFill>
          <a:ln w="635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dirty="0" smtClean="0"/>
          </a:p>
        </p:txBody>
      </p:sp>
      <p:cxnSp>
        <p:nvCxnSpPr>
          <p:cNvPr id="8" name="Rechte verbindingslijn met pijl 7"/>
          <p:cNvCxnSpPr/>
          <p:nvPr/>
        </p:nvCxnSpPr>
        <p:spPr>
          <a:xfrm flipH="1" flipV="1">
            <a:off x="5499101" y="2095501"/>
            <a:ext cx="5016499" cy="3098799"/>
          </a:xfrm>
          <a:prstGeom prst="straightConnector1">
            <a:avLst/>
          </a:prstGeom>
          <a:ln w="120650" cap="rnd">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6"/>
          <p:cNvSpPr>
            <a:spLocks noGrp="1"/>
          </p:cNvSpPr>
          <p:nvPr>
            <p:ph idx="1"/>
          </p:nvPr>
        </p:nvSpPr>
        <p:spPr/>
        <p:txBody>
          <a:bodyPr anchor="ctr">
            <a:normAutofit/>
          </a:bodyPr>
          <a:lstStyle/>
          <a:p>
            <a:pPr algn="ctr"/>
            <a:r>
              <a:rPr lang="nl-NL" sz="16600" dirty="0" smtClean="0">
                <a:latin typeface="FontAwesome" pitchFamily="2" charset="0"/>
              </a:rPr>
              <a:t>     </a:t>
            </a:r>
            <a:endParaRPr lang="nl-NL" sz="16600" dirty="0">
              <a:latin typeface="FontAwesome" pitchFamily="2" charset="0"/>
            </a:endParaRPr>
          </a:p>
        </p:txBody>
      </p:sp>
      <p:sp>
        <p:nvSpPr>
          <p:cNvPr id="2" name="Rechthoek 1">
            <a:hlinkClick r:id="rId3" action="ppaction://hlinkfile"/>
          </p:cNvPr>
          <p:cNvSpPr/>
          <p:nvPr/>
        </p:nvSpPr>
        <p:spPr>
          <a:xfrm>
            <a:off x="2520462" y="2719754"/>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4"/>
          <p:cNvSpPr>
            <a:spLocks noGrp="1"/>
          </p:cNvSpPr>
          <p:nvPr>
            <p:ph type="title"/>
          </p:nvPr>
        </p:nvSpPr>
        <p:spPr/>
        <p:txBody>
          <a:bodyPr/>
          <a:lstStyle/>
          <a:p>
            <a:pPr algn="ctr"/>
            <a:r>
              <a:rPr lang="nl-NL" dirty="0" smtClean="0"/>
              <a:t>DE VIEWPORT</a:t>
            </a:r>
            <a:endParaRPr lang="nl-NL" dirty="0"/>
          </a:p>
        </p:txBody>
      </p:sp>
      <p:sp>
        <p:nvSpPr>
          <p:cNvPr id="8" name="Rechthoek 7">
            <a:hlinkClick r:id="rId4" action="ppaction://hlinkfile"/>
          </p:cNvPr>
          <p:cNvSpPr/>
          <p:nvPr/>
        </p:nvSpPr>
        <p:spPr>
          <a:xfrm>
            <a:off x="6937131" y="2682448"/>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29392603"/>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r>
              <a:rPr lang="nl-NL" dirty="0" smtClean="0"/>
              <a:t>Default is mobile</a:t>
            </a:r>
          </a:p>
          <a:p>
            <a:endParaRPr lang="nl-NL" dirty="0" smtClean="0"/>
          </a:p>
          <a:p>
            <a:r>
              <a:rPr lang="nl-NL" dirty="0" smtClean="0"/>
              <a:t>4 verschillende media </a:t>
            </a:r>
            <a:r>
              <a:rPr lang="nl-NL" dirty="0" err="1" smtClean="0"/>
              <a:t>queries</a:t>
            </a:r>
            <a:endParaRPr lang="nl-NL" dirty="0" smtClean="0"/>
          </a:p>
          <a:p>
            <a:pPr lvl="2"/>
            <a:r>
              <a:rPr lang="nl-NL" sz="2400" i="1" dirty="0"/>
              <a:t>.</a:t>
            </a:r>
            <a:r>
              <a:rPr lang="nl-NL" sz="2400" i="1" dirty="0" smtClean="0"/>
              <a:t>col-</a:t>
            </a:r>
            <a:r>
              <a:rPr lang="nl-NL" sz="2400" i="1" dirty="0" err="1" smtClean="0"/>
              <a:t>xs</a:t>
            </a:r>
            <a:r>
              <a:rPr lang="nl-NL" sz="2400" i="1" dirty="0" smtClean="0"/>
              <a:t>-* 	(Extra kleine apparaten </a:t>
            </a:r>
            <a:r>
              <a:rPr lang="nl-NL" sz="2400" b="1" i="1" dirty="0"/>
              <a:t>(&lt;768px</a:t>
            </a:r>
            <a:r>
              <a:rPr lang="nl-NL" sz="2400" b="1" i="1" dirty="0" smtClean="0"/>
              <a:t>)</a:t>
            </a:r>
            <a:r>
              <a:rPr lang="nl-NL" sz="2400" i="1" dirty="0" smtClean="0"/>
              <a:t>)</a:t>
            </a:r>
          </a:p>
          <a:p>
            <a:pPr lvl="2"/>
            <a:r>
              <a:rPr lang="nl-NL" sz="2400" i="1" dirty="0"/>
              <a:t>.</a:t>
            </a:r>
            <a:r>
              <a:rPr lang="nl-NL" sz="2400" i="1" dirty="0" smtClean="0"/>
              <a:t>col-sm-* 	(Kleine apparaten </a:t>
            </a:r>
            <a:r>
              <a:rPr lang="nl-NL" sz="2400" b="1" i="1" dirty="0"/>
              <a:t>(≥768px</a:t>
            </a:r>
            <a:r>
              <a:rPr lang="nl-NL" sz="2400" b="1" i="1" dirty="0" smtClean="0"/>
              <a:t>)</a:t>
            </a:r>
            <a:r>
              <a:rPr lang="nl-NL" sz="2400" i="1" dirty="0" smtClean="0"/>
              <a:t>)</a:t>
            </a:r>
          </a:p>
          <a:p>
            <a:pPr lvl="2"/>
            <a:r>
              <a:rPr lang="nl-NL" sz="2400" i="1" dirty="0"/>
              <a:t>.</a:t>
            </a:r>
            <a:r>
              <a:rPr lang="nl-NL" sz="2400" i="1" dirty="0" smtClean="0"/>
              <a:t>col-md-* 	(Medium apparaten </a:t>
            </a:r>
            <a:r>
              <a:rPr lang="nl-NL" sz="2400" b="1" i="1" dirty="0"/>
              <a:t>(≥992px</a:t>
            </a:r>
            <a:r>
              <a:rPr lang="nl-NL" sz="2400" b="1" i="1" dirty="0" smtClean="0"/>
              <a:t>)</a:t>
            </a:r>
            <a:r>
              <a:rPr lang="nl-NL" sz="2400" i="1" dirty="0" smtClean="0"/>
              <a:t>)</a:t>
            </a:r>
          </a:p>
          <a:p>
            <a:pPr lvl="2"/>
            <a:r>
              <a:rPr lang="nl-NL" sz="2400" i="1" dirty="0"/>
              <a:t>.</a:t>
            </a:r>
            <a:r>
              <a:rPr lang="nl-NL" sz="2400" i="1" dirty="0" smtClean="0"/>
              <a:t>col-</a:t>
            </a:r>
            <a:r>
              <a:rPr lang="nl-NL" sz="2400" i="1" dirty="0" err="1" smtClean="0"/>
              <a:t>lg</a:t>
            </a:r>
            <a:r>
              <a:rPr lang="nl-NL" sz="2400" i="1" dirty="0" smtClean="0"/>
              <a:t>-* 	(Grote apparaten </a:t>
            </a:r>
            <a:r>
              <a:rPr lang="nl-NL" sz="2400" b="1" i="1" dirty="0"/>
              <a:t>(≥1200px</a:t>
            </a:r>
            <a:r>
              <a:rPr lang="nl-NL" sz="2400" b="1" i="1" dirty="0" smtClean="0"/>
              <a:t>)</a:t>
            </a:r>
            <a:r>
              <a:rPr lang="nl-NL" sz="2400" i="1" dirty="0" smtClean="0"/>
              <a:t>)</a:t>
            </a:r>
          </a:p>
          <a:p>
            <a:pPr lvl="2"/>
            <a:endParaRPr lang="nl-NL" sz="2400" i="1" dirty="0"/>
          </a:p>
          <a:p>
            <a:pPr lvl="2"/>
            <a:endParaRPr lang="nl-NL" sz="2400" i="1" dirty="0" smtClean="0"/>
          </a:p>
          <a:p>
            <a:pPr lvl="2" algn="r"/>
            <a:r>
              <a:rPr lang="nl-NL" sz="2400" i="1" dirty="0" smtClean="0"/>
              <a:t>* Vervangen met een cijfer</a:t>
            </a:r>
            <a:endParaRPr lang="nl-NL" sz="2400" i="1"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0000" lnSpcReduction="20000"/>
          </a:bodyPr>
          <a:lstStyle/>
          <a:p>
            <a:pPr>
              <a:lnSpc>
                <a:spcPct val="120000"/>
              </a:lnSpc>
            </a:pPr>
            <a:r>
              <a:rPr lang="nl-NL" dirty="0">
                <a:solidFill>
                  <a:srgbClr val="75715E"/>
                </a:solidFill>
              </a:rPr>
              <a:t>&lt;!–- Kleinere apparaten (telefoons, kleiner dan 768px</a:t>
            </a:r>
            <a:r>
              <a:rPr lang="nl-NL" dirty="0" smtClean="0">
                <a:solidFill>
                  <a:srgbClr val="75715E"/>
                </a:solidFill>
              </a:rPr>
              <a:t>) hebben geen </a:t>
            </a:r>
            <a:r>
              <a:rPr lang="nl-NL" dirty="0">
                <a:solidFill>
                  <a:srgbClr val="75715E"/>
                </a:solidFill>
              </a:rPr>
              <a:t>media query </a:t>
            </a:r>
            <a:r>
              <a:rPr lang="nl-NL" dirty="0" smtClean="0">
                <a:solidFill>
                  <a:srgbClr val="75715E"/>
                </a:solidFill>
              </a:rPr>
              <a:t>nodig. Dit </a:t>
            </a:r>
            <a:r>
              <a:rPr lang="nl-NL" dirty="0">
                <a:solidFill>
                  <a:srgbClr val="75715E"/>
                </a:solidFill>
              </a:rPr>
              <a:t>is de default </a:t>
            </a:r>
            <a:r>
              <a:rPr lang="nl-NL" dirty="0" smtClean="0">
                <a:solidFill>
                  <a:srgbClr val="75715E"/>
                </a:solidFill>
              </a:rPr>
              <a:t>binnen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a:t>
            </a:r>
            <a:r>
              <a:rPr lang="nl-NL" dirty="0" smtClean="0">
                <a:solidFill>
                  <a:srgbClr val="75715E"/>
                </a:solidFill>
              </a:rPr>
              <a:t>schermen (</a:t>
            </a:r>
            <a:r>
              <a:rPr lang="nl-NL" dirty="0">
                <a:solidFill>
                  <a:srgbClr val="75715E"/>
                </a:solidFill>
              </a:rPr>
              <a:t>tablets, 768px en hoger) */</a:t>
            </a:r>
            <a:endParaRPr lang="nl-NL" dirty="0">
              <a:solidFill>
                <a:srgbClr val="F8F8F2"/>
              </a:solidFill>
            </a:endParaRPr>
          </a:p>
          <a:p>
            <a:r>
              <a:rPr lang="nl-NL" dirty="0">
                <a:solidFill>
                  <a:srgbClr val="66D9EF"/>
                </a:solidFill>
              </a:rPr>
              <a:t>@</a:t>
            </a:r>
            <a:r>
              <a:rPr lang="nl-NL" dirty="0" smtClean="0">
                <a:solidFill>
                  <a:srgbClr val="66D9EF"/>
                </a:solidFill>
              </a:rPr>
              <a:t>media</a:t>
            </a:r>
            <a:r>
              <a:rPr lang="nl-NL" dirty="0" smtClean="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768px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992px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1200px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r>
              <a:rPr lang="nl-NL" dirty="0" smtClean="0">
                <a:solidFill>
                  <a:srgbClr val="F8F8F2"/>
                </a:solidFill>
              </a:rPr>
              <a:t>}</a:t>
            </a:r>
            <a:endParaRPr lang="nl-NL" dirty="0">
              <a:solidFill>
                <a:srgbClr val="F8F8F2"/>
              </a:solidFill>
            </a:endParaRPr>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FONTS</a:t>
            </a:r>
            <a:endParaRPr lang="nl-NL" dirty="0"/>
          </a:p>
        </p:txBody>
      </p:sp>
      <p:sp>
        <p:nvSpPr>
          <p:cNvPr id="7" name="Tijdelijke aanduiding voor tekst 6"/>
          <p:cNvSpPr>
            <a:spLocks noGrp="1"/>
          </p:cNvSpPr>
          <p:nvPr>
            <p:ph type="body" idx="1"/>
          </p:nvPr>
        </p:nvSpPr>
        <p:spPr/>
        <p:txBody>
          <a:bodyPr/>
          <a:lstStyle/>
          <a:p>
            <a:r>
              <a:rPr lang="nl-NL" dirty="0" smtClean="0"/>
              <a:t>Statisch</a:t>
            </a:r>
            <a:endParaRPr lang="nl-NL" dirty="0"/>
          </a:p>
        </p:txBody>
      </p:sp>
      <p:sp>
        <p:nvSpPr>
          <p:cNvPr id="5" name="Tijdelijke aanduiding voor inhoud 4"/>
          <p:cNvSpPr>
            <a:spLocks noGrp="1"/>
          </p:cNvSpPr>
          <p:nvPr>
            <p:ph sz="half" idx="2"/>
          </p:nvPr>
        </p:nvSpPr>
        <p:spPr/>
        <p:txBody>
          <a:bodyPr/>
          <a:lstStyle/>
          <a:p>
            <a:r>
              <a:rPr lang="nl-NL" dirty="0" smtClean="0"/>
              <a:t>PX</a:t>
            </a:r>
          </a:p>
        </p:txBody>
      </p:sp>
      <p:sp>
        <p:nvSpPr>
          <p:cNvPr id="8" name="Tijdelijke aanduiding voor tekst 7"/>
          <p:cNvSpPr>
            <a:spLocks noGrp="1"/>
          </p:cNvSpPr>
          <p:nvPr>
            <p:ph type="body" sz="quarter" idx="3"/>
          </p:nvPr>
        </p:nvSpPr>
        <p:spPr/>
        <p:txBody>
          <a:bodyPr/>
          <a:lstStyle/>
          <a:p>
            <a:r>
              <a:rPr lang="nl-NL" dirty="0" smtClean="0"/>
              <a:t>Dynamisch</a:t>
            </a:r>
            <a:endParaRPr lang="nl-NL" dirty="0"/>
          </a:p>
        </p:txBody>
      </p:sp>
      <p:sp>
        <p:nvSpPr>
          <p:cNvPr id="6" name="Tijdelijke aanduiding voor inhoud 5"/>
          <p:cNvSpPr>
            <a:spLocks noGrp="1"/>
          </p:cNvSpPr>
          <p:nvPr>
            <p:ph sz="quarter" idx="4"/>
          </p:nvPr>
        </p:nvSpPr>
        <p:spPr/>
        <p:txBody>
          <a:bodyPr/>
          <a:lstStyle/>
          <a:p>
            <a:r>
              <a:rPr lang="nl-NL" dirty="0"/>
              <a:t>EM</a:t>
            </a:r>
          </a:p>
          <a:p>
            <a:r>
              <a:rPr lang="nl-NL" dirty="0"/>
              <a:t>REM</a:t>
            </a:r>
          </a:p>
          <a:p>
            <a:r>
              <a:rPr lang="nl-NL" dirty="0"/>
              <a:t>%</a:t>
            </a:r>
          </a:p>
          <a:p>
            <a:r>
              <a:rPr lang="nl-NL" dirty="0"/>
              <a:t>VW, VH &amp; VMIN</a:t>
            </a:r>
          </a:p>
          <a:p>
            <a:endParaRPr lang="nl-NL" dirty="0"/>
          </a:p>
        </p:txBody>
      </p:sp>
    </p:spTree>
    <p:extLst>
      <p:ext uri="{BB962C8B-B14F-4D97-AF65-F5344CB8AC3E}">
        <p14:creationId xmlns:p14="http://schemas.microsoft.com/office/powerpoint/2010/main" val="446593620"/>
      </p:ext>
    </p:extLst>
  </p:cSld>
  <p:clrMapOvr>
    <a:masterClrMapping/>
  </p:clrMapOvr>
  <p:transition spd="slow">
    <p:pu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NAVIGATIE</a:t>
            </a:r>
            <a:endParaRPr lang="nl-NL" dirty="0"/>
          </a:p>
        </p:txBody>
      </p:sp>
      <p:sp>
        <p:nvSpPr>
          <p:cNvPr id="4" name="Tijdelijke aanduiding voor inhoud 3"/>
          <p:cNvSpPr>
            <a:spLocks noGrp="1"/>
          </p:cNvSpPr>
          <p:nvPr>
            <p:ph idx="1"/>
          </p:nvPr>
        </p:nvSpPr>
        <p:spPr/>
        <p:txBody>
          <a:bodyPr/>
          <a:lstStyle/>
          <a:p>
            <a:r>
              <a:rPr lang="nl-NL" dirty="0" smtClean="0"/>
              <a:t>Verticaal</a:t>
            </a:r>
          </a:p>
          <a:p>
            <a:r>
              <a:rPr lang="nl-NL" dirty="0" smtClean="0"/>
              <a:t>Verdeling</a:t>
            </a:r>
          </a:p>
          <a:p>
            <a:r>
              <a:rPr lang="nl-NL" dirty="0" smtClean="0"/>
              <a:t>Dropdowns</a:t>
            </a:r>
          </a:p>
          <a:p>
            <a:r>
              <a:rPr lang="nl-NL" dirty="0" smtClean="0"/>
              <a:t>Uitlijnen</a:t>
            </a:r>
          </a:p>
          <a:p>
            <a:r>
              <a:rPr lang="nl-NL" dirty="0" smtClean="0"/>
              <a:t>Vast aan scherm</a:t>
            </a:r>
          </a:p>
          <a:p>
            <a:r>
              <a:rPr lang="nl-NL" dirty="0" smtClean="0"/>
              <a:t>Hamburgermenu</a:t>
            </a:r>
          </a:p>
        </p:txBody>
      </p:sp>
    </p:spTree>
    <p:extLst>
      <p:ext uri="{BB962C8B-B14F-4D97-AF65-F5344CB8AC3E}">
        <p14:creationId xmlns:p14="http://schemas.microsoft.com/office/powerpoint/2010/main" val="1786608971"/>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700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a:t>
            </a:r>
            <a:r>
              <a:rPr lang="nl-NL" dirty="0">
                <a:solidFill>
                  <a:srgbClr val="E6DB74"/>
                </a:solidFill>
              </a:rPr>
              <a:t>-header"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&lt;button</a:t>
            </a:r>
            <a:r>
              <a:rPr lang="nl-NL" dirty="0">
                <a:solidFill>
                  <a:srgbClr val="F8F8F2"/>
                </a:solidFill>
              </a:rPr>
              <a:t> </a:t>
            </a:r>
            <a:r>
              <a:rPr lang="nl-NL" dirty="0">
                <a:solidFill>
                  <a:srgbClr val="A6E22E"/>
                </a:solidFill>
              </a:rPr>
              <a:t>type=</a:t>
            </a:r>
            <a:r>
              <a:rPr lang="nl-NL" dirty="0">
                <a:solidFill>
                  <a:srgbClr val="E6DB74"/>
                </a:solidFill>
              </a:rPr>
              <a:t>"button"</a:t>
            </a:r>
            <a:endParaRPr lang="nl-NL" dirty="0">
              <a:solidFill>
                <a:srgbClr val="F8F8F2"/>
              </a:solidFill>
            </a:endParaRPr>
          </a:p>
          <a:p>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navbar-toggle</a:t>
            </a:r>
            <a:r>
              <a:rPr lang="nl-NL" dirty="0">
                <a:solidFill>
                  <a:srgbClr val="E6DB74"/>
                </a:solidFill>
              </a:rPr>
              <a:t> </a:t>
            </a:r>
            <a:r>
              <a:rPr lang="nl-NL" dirty="0" err="1">
                <a:solidFill>
                  <a:srgbClr val="E6DB74"/>
                </a:solidFill>
              </a:rPr>
              <a:t>collapsed</a:t>
            </a:r>
            <a:r>
              <a:rPr lang="nl-NL" dirty="0">
                <a:solidFill>
                  <a:srgbClr val="E6DB74"/>
                </a:solidFill>
              </a:rPr>
              <a:t>"</a:t>
            </a:r>
            <a:endParaRPr lang="nl-NL" dirty="0">
              <a:solidFill>
                <a:srgbClr val="F8F8F2"/>
              </a:solidFill>
            </a:endParaRPr>
          </a:p>
          <a:p>
            <a:r>
              <a:rPr lang="nl-NL" dirty="0">
                <a:solidFill>
                  <a:srgbClr val="F8F8F2"/>
                </a:solidFill>
              </a:rPr>
              <a:t>          </a:t>
            </a:r>
            <a:r>
              <a:rPr lang="nl-NL" dirty="0">
                <a:solidFill>
                  <a:srgbClr val="A6E22E"/>
                </a:solidFill>
              </a:rPr>
              <a:t>data-</a:t>
            </a:r>
            <a:r>
              <a:rPr lang="nl-NL" dirty="0" err="1">
                <a:solidFill>
                  <a:srgbClr val="A6E22E"/>
                </a:solidFill>
              </a:rPr>
              <a:t>toggle</a:t>
            </a:r>
            <a:r>
              <a:rPr lang="nl-NL" dirty="0">
                <a:solidFill>
                  <a:srgbClr val="A6E22E"/>
                </a:solidFill>
              </a:rPr>
              <a:t>=</a:t>
            </a:r>
            <a:r>
              <a:rPr lang="nl-NL" dirty="0">
                <a:solidFill>
                  <a:srgbClr val="E6DB74"/>
                </a:solidFill>
              </a:rPr>
              <a:t>"</a:t>
            </a:r>
            <a:r>
              <a:rPr lang="nl-NL" dirty="0" err="1" smtClean="0">
                <a:solidFill>
                  <a:srgbClr val="E6DB74"/>
                </a:solidFill>
              </a:rPr>
              <a:t>collapse</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en-US" dirty="0">
                <a:solidFill>
                  <a:srgbClr val="F8F8F2"/>
                </a:solidFill>
              </a:rPr>
              <a:t>    </a:t>
            </a:r>
            <a:r>
              <a:rPr lang="en-US" dirty="0">
                <a:solidFill>
                  <a:srgbClr val="F92672"/>
                </a:solidFill>
              </a:rPr>
              <a:t>&lt;span</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sr</a:t>
            </a:r>
            <a:r>
              <a:rPr lang="en-US" dirty="0">
                <a:solidFill>
                  <a:srgbClr val="E6DB74"/>
                </a:solidFill>
              </a:rPr>
              <a:t>-only"</a:t>
            </a:r>
            <a:r>
              <a:rPr lang="en-US" dirty="0">
                <a:solidFill>
                  <a:srgbClr val="F92672"/>
                </a:solidFill>
              </a:rPr>
              <a:t>&gt;</a:t>
            </a:r>
            <a:r>
              <a:rPr lang="en-US" dirty="0">
                <a:solidFill>
                  <a:srgbClr val="F8F8F2"/>
                </a:solidFill>
              </a:rPr>
              <a:t>Toggle navigation</a:t>
            </a:r>
            <a:r>
              <a:rPr lang="en-US" dirty="0">
                <a:solidFill>
                  <a:srgbClr val="F92672"/>
                </a:solidFill>
              </a:rPr>
              <a:t>&lt;/span&gt;</a:t>
            </a:r>
            <a:endParaRPr lang="en-US"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&lt;/button&gt;</a:t>
            </a:r>
            <a:endParaRPr lang="nl-NL" dirty="0">
              <a:solidFill>
                <a:srgbClr val="F8F8F2"/>
              </a:solidFill>
            </a:endParaRPr>
          </a:p>
          <a:p>
            <a:r>
              <a:rPr lang="en-US" dirty="0">
                <a:solidFill>
                  <a:srgbClr val="F8F8F2"/>
                </a:solidFill>
              </a:rPr>
              <a:t>  </a:t>
            </a:r>
            <a:r>
              <a:rPr lang="en-US" dirty="0">
                <a:solidFill>
                  <a:srgbClr val="F92672"/>
                </a:solidFill>
              </a:rPr>
              <a:t>&lt;a</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navbar</a:t>
            </a:r>
            <a:r>
              <a:rPr lang="en-US" dirty="0">
                <a:solidFill>
                  <a:srgbClr val="E6DB74"/>
                </a:solidFill>
              </a:rPr>
              <a:t>-brand"</a:t>
            </a:r>
            <a:r>
              <a:rPr lang="en-US" dirty="0">
                <a:solidFill>
                  <a:srgbClr val="F8F8F2"/>
                </a:solidFill>
              </a:rPr>
              <a:t> </a:t>
            </a:r>
            <a:r>
              <a:rPr lang="en-US" dirty="0" err="1">
                <a:solidFill>
                  <a:srgbClr val="A6E22E"/>
                </a:solidFill>
              </a:rPr>
              <a:t>href</a:t>
            </a:r>
            <a:r>
              <a:rPr lang="en-US" dirty="0">
                <a:solidFill>
                  <a:srgbClr val="A6E22E"/>
                </a:solidFill>
              </a:rPr>
              <a:t>=</a:t>
            </a:r>
            <a:r>
              <a:rPr lang="en-US" dirty="0">
                <a:solidFill>
                  <a:srgbClr val="E6DB74"/>
                </a:solidFill>
              </a:rPr>
              <a:t>"#"</a:t>
            </a:r>
            <a:r>
              <a:rPr lang="en-US" dirty="0">
                <a:solidFill>
                  <a:srgbClr val="F92672"/>
                </a:solidFill>
              </a:rPr>
              <a:t>&gt;</a:t>
            </a:r>
            <a:r>
              <a:rPr lang="en-US" dirty="0">
                <a:solidFill>
                  <a:srgbClr val="F8F8F2"/>
                </a:solidFill>
              </a:rPr>
              <a:t>Project name</a:t>
            </a:r>
            <a:r>
              <a:rPr lang="en-US" dirty="0">
                <a:solidFill>
                  <a:srgbClr val="F92672"/>
                </a:solidFill>
              </a:rPr>
              <a:t>&lt;/a&gt;</a:t>
            </a:r>
            <a:endParaRPr lang="en-US" dirty="0">
              <a:solidFill>
                <a:srgbClr val="F8F8F2"/>
              </a:solidFill>
            </a:endParaRPr>
          </a:p>
          <a:p>
            <a:r>
              <a:rPr lang="nl-NL" dirty="0">
                <a:solidFill>
                  <a:srgbClr val="F92672"/>
                </a:solidFill>
              </a:rPr>
              <a:t>&lt;/div</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4140738808"/>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92500" lnSpcReduction="10000"/>
          </a:bodyPr>
          <a:lstStyle/>
          <a:p>
            <a:r>
              <a:rPr lang="nl-NL" dirty="0" smtClean="0"/>
              <a:t>...</a:t>
            </a:r>
          </a:p>
          <a:p>
            <a:r>
              <a:rPr lang="nl-NL" dirty="0">
                <a:solidFill>
                  <a:srgbClr val="F92672"/>
                </a:solidFill>
              </a:rPr>
              <a:t>&lt;</a:t>
            </a:r>
            <a:r>
              <a:rPr lang="nl-NL" dirty="0" err="1">
                <a:solidFill>
                  <a:srgbClr val="F92672"/>
                </a:solidFill>
              </a:rPr>
              <a:t>ul</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a:t>
            </a:r>
            <a:r>
              <a:rPr lang="nl-NL" dirty="0">
                <a:solidFill>
                  <a:srgbClr val="E6DB74"/>
                </a:solidFill>
              </a:rPr>
              <a:t> </a:t>
            </a:r>
            <a:r>
              <a:rPr lang="nl-NL" dirty="0" err="1">
                <a:solidFill>
                  <a:srgbClr val="E6DB74"/>
                </a:solidFill>
              </a:rPr>
              <a:t>navbar-nav</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active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smtClean="0">
                <a:solidFill>
                  <a:srgbClr val="F92672"/>
                </a:solidFill>
              </a:rPr>
              <a:t>li&gt;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&lt;/li&gt;</a:t>
            </a:r>
            <a:endParaRPr lang="nl-NL" dirty="0">
              <a:solidFill>
                <a:srgbClr val="F8F8F2"/>
              </a:solidFill>
            </a:endParaRPr>
          </a:p>
          <a:p>
            <a:r>
              <a:rPr lang="nl-NL" dirty="0" smtClean="0">
                <a:solidFill>
                  <a:srgbClr val="F92672"/>
                </a:solidFill>
              </a:rPr>
              <a:t>&lt;/</a:t>
            </a:r>
            <a:r>
              <a:rPr lang="nl-NL" dirty="0" err="1">
                <a:solidFill>
                  <a:srgbClr val="F92672"/>
                </a:solidFill>
              </a:rPr>
              <a:t>ul</a:t>
            </a:r>
            <a:r>
              <a:rPr lang="nl-NL" dirty="0">
                <a:solidFill>
                  <a:srgbClr val="F92672"/>
                </a:solidFill>
              </a:rPr>
              <a:t>&gt;</a:t>
            </a:r>
            <a:endParaRPr lang="nl-NL" dirty="0">
              <a:solidFill>
                <a:srgbClr val="F8F8F2"/>
              </a:solidFill>
            </a:endParaRPr>
          </a:p>
          <a:p>
            <a:endParaRPr lang="nl-NL" dirty="0"/>
          </a:p>
        </p:txBody>
      </p:sp>
    </p:spTree>
    <p:extLst>
      <p:ext uri="{BB962C8B-B14F-4D97-AF65-F5344CB8AC3E}">
        <p14:creationId xmlns:p14="http://schemas.microsoft.com/office/powerpoint/2010/main" val="1748012555"/>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2" y="1964798"/>
            <a:ext cx="12293600" cy="8015450"/>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92371421"/>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HOVERS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Acties</a:t>
            </a:r>
          </a:p>
          <a:p>
            <a:r>
              <a:rPr lang="nl-NL" dirty="0" err="1" smtClean="0"/>
              <a:t>Toggle</a:t>
            </a:r>
            <a:endParaRPr lang="nl-NL" dirty="0" smtClean="0"/>
          </a:p>
          <a:p>
            <a:r>
              <a:rPr lang="nl-NL" dirty="0" smtClean="0"/>
              <a:t>Dubbel tap</a:t>
            </a:r>
          </a:p>
        </p:txBody>
      </p:sp>
    </p:spTree>
    <p:extLst>
      <p:ext uri="{BB962C8B-B14F-4D97-AF65-F5344CB8AC3E}">
        <p14:creationId xmlns:p14="http://schemas.microsoft.com/office/powerpoint/2010/main" val="4149509187"/>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41373876"/>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RESPONSIVE COLUMNS</a:t>
            </a:r>
            <a:endParaRPr lang="nl-NL" dirty="0"/>
          </a:p>
        </p:txBody>
      </p:sp>
    </p:spTree>
    <p:extLst>
      <p:ext uri="{BB962C8B-B14F-4D97-AF65-F5344CB8AC3E}">
        <p14:creationId xmlns:p14="http://schemas.microsoft.com/office/powerpoint/2010/main" val="941822782"/>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328861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Rechthoek 39"/>
            <p:cNvSpPr/>
            <p:nvPr/>
          </p:nvSpPr>
          <p:spPr>
            <a:xfrm>
              <a:off x="5202296"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41" name="Rechthoek 40"/>
            <p:cNvSpPr/>
            <p:nvPr/>
          </p:nvSpPr>
          <p:spPr>
            <a:xfrm>
              <a:off x="5213585"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Rechthoek 41"/>
            <p:cNvSpPr/>
            <p:nvPr/>
          </p:nvSpPr>
          <p:spPr>
            <a:xfrm>
              <a:off x="6826168"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562514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COLUMNS</a:t>
            </a:r>
            <a:endParaRPr lang="nl-NL" dirty="0"/>
          </a:p>
        </p:txBody>
      </p:sp>
      <p:sp>
        <p:nvSpPr>
          <p:cNvPr id="4" name="Tijdelijke aanduiding voor tekst 3"/>
          <p:cNvSpPr>
            <a:spLocks noGrp="1"/>
          </p:cNvSpPr>
          <p:nvPr>
            <p:ph type="body" sz="quarter" idx="10"/>
          </p:nvPr>
        </p:nvSpPr>
        <p:spPr/>
        <p:txBody>
          <a:bodyPr>
            <a:normAutofit fontScale="475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row</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Eerste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Tweede kolom</a:t>
            </a:r>
          </a:p>
          <a:p>
            <a:r>
              <a:rPr lang="nl-NL" dirty="0">
                <a:solidFill>
                  <a:srgbClr val="F8F8F2"/>
                </a:solidFill>
              </a:rPr>
              <a:t>    </a:t>
            </a:r>
            <a:r>
              <a:rPr lang="nl-NL" dirty="0">
                <a:solidFill>
                  <a:srgbClr val="F92672"/>
                </a:solidFill>
              </a:rPr>
              <a:t>&lt;/div</a:t>
            </a:r>
            <a:r>
              <a:rPr lang="nl-NL" dirty="0" smtClean="0">
                <a:solidFill>
                  <a:srgbClr val="F92672"/>
                </a:solidFill>
              </a:rPr>
              <a:t>&gt;</a:t>
            </a:r>
            <a:endParaRPr lang="nl-NL" dirty="0">
              <a:solidFill>
                <a:srgbClr val="F8F8F2"/>
              </a:solidFill>
            </a:endParaRPr>
          </a:p>
          <a:p>
            <a:r>
              <a:rPr lang="nl-NL" dirty="0">
                <a:solidFill>
                  <a:srgbClr val="F8F8F2"/>
                </a:solidFill>
              </a:rPr>
              <a:t>    </a:t>
            </a:r>
            <a:r>
              <a:rPr lang="nl-NL" b="1" dirty="0">
                <a:solidFill>
                  <a:srgbClr val="F92672"/>
                </a:solidFill>
              </a:rPr>
              <a:t>&lt;div</a:t>
            </a:r>
            <a:r>
              <a:rPr lang="nl-NL" b="1" dirty="0">
                <a:solidFill>
                  <a:srgbClr val="F8F8F2"/>
                </a:solidFill>
              </a:rPr>
              <a:t> </a:t>
            </a:r>
            <a:r>
              <a:rPr lang="nl-NL" b="1" dirty="0">
                <a:solidFill>
                  <a:srgbClr val="A6E22E"/>
                </a:solidFill>
              </a:rPr>
              <a:t>class</a:t>
            </a:r>
            <a:r>
              <a:rPr lang="nl-NL" b="1" dirty="0" smtClean="0">
                <a:solidFill>
                  <a:srgbClr val="A6E22E"/>
                </a:solidFill>
              </a:rPr>
              <a:t>=</a:t>
            </a:r>
            <a:r>
              <a:rPr lang="nl-NL" b="1" dirty="0">
                <a:solidFill>
                  <a:srgbClr val="E6DB74"/>
                </a:solidFill>
              </a:rPr>
              <a:t>"</a:t>
            </a:r>
            <a:r>
              <a:rPr lang="nl-NL" b="1" dirty="0" err="1">
                <a:solidFill>
                  <a:srgbClr val="E6DB74"/>
                </a:solidFill>
              </a:rPr>
              <a:t>clearfix</a:t>
            </a:r>
            <a:r>
              <a:rPr lang="nl-NL" b="1" dirty="0">
                <a:solidFill>
                  <a:srgbClr val="E6DB74"/>
                </a:solidFill>
              </a:rPr>
              <a:t> </a:t>
            </a:r>
            <a:r>
              <a:rPr lang="nl-NL" b="1" dirty="0" err="1">
                <a:solidFill>
                  <a:srgbClr val="E6DB74"/>
                </a:solidFill>
              </a:rPr>
              <a:t>visible</a:t>
            </a:r>
            <a:r>
              <a:rPr lang="nl-NL" b="1" dirty="0">
                <a:solidFill>
                  <a:srgbClr val="E6DB74"/>
                </a:solidFill>
              </a:rPr>
              <a:t>-</a:t>
            </a:r>
            <a:r>
              <a:rPr lang="nl-NL" b="1" dirty="0" err="1">
                <a:solidFill>
                  <a:srgbClr val="E6DB74"/>
                </a:solidFill>
              </a:rPr>
              <a:t>xs</a:t>
            </a:r>
            <a:r>
              <a:rPr lang="nl-NL" b="1" dirty="0">
                <a:solidFill>
                  <a:srgbClr val="E6DB74"/>
                </a:solidFill>
              </a:rPr>
              <a:t>-block</a:t>
            </a:r>
            <a:r>
              <a:rPr lang="nl-NL" b="1" dirty="0" smtClean="0">
                <a:solidFill>
                  <a:srgbClr val="E6DB74"/>
                </a:solidFill>
              </a:rPr>
              <a:t>"</a:t>
            </a:r>
            <a:r>
              <a:rPr lang="nl-NL" b="1" dirty="0" smtClean="0">
                <a:solidFill>
                  <a:srgbClr val="F92672"/>
                </a:solidFill>
              </a:rPr>
              <a:t>&gt;&lt;/</a:t>
            </a:r>
            <a:r>
              <a:rPr lang="nl-NL" b="1" dirty="0">
                <a:solidFill>
                  <a:srgbClr val="F92672"/>
                </a:solidFill>
              </a:rPr>
              <a:t>div</a:t>
            </a:r>
            <a:r>
              <a:rPr lang="nl-NL" b="1" dirty="0" smtClean="0">
                <a:solidFill>
                  <a:srgbClr val="F92672"/>
                </a:solidFill>
              </a:rPr>
              <a:t>&gt;</a:t>
            </a:r>
            <a:endParaRPr lang="nl-NL" b="1"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Derde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Vierde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92672"/>
                </a:solidFill>
              </a:rPr>
              <a:t>&lt;/div&gt;</a:t>
            </a:r>
            <a:endParaRPr lang="nl-NL" dirty="0">
              <a:solidFill>
                <a:srgbClr val="F8F8F2"/>
              </a:solidFill>
            </a:endParaRPr>
          </a:p>
        </p:txBody>
      </p:sp>
    </p:spTree>
    <p:extLst>
      <p:ext uri="{BB962C8B-B14F-4D97-AF65-F5344CB8AC3E}">
        <p14:creationId xmlns:p14="http://schemas.microsoft.com/office/powerpoint/2010/main" val="389977768"/>
      </p:ext>
    </p:extLst>
  </p:cSld>
  <p:clrMapOvr>
    <a:masterClrMapping/>
  </p:clrMapOvr>
  <p:transition spd="slow">
    <p:push/>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31967828"/>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Weergave</a:t>
            </a:r>
          </a:p>
          <a:p>
            <a:r>
              <a:rPr lang="nl-NL" dirty="0" smtClean="0"/>
              <a:t>Ruimte</a:t>
            </a:r>
          </a:p>
          <a:p>
            <a:r>
              <a:rPr lang="nl-NL" dirty="0" smtClean="0"/>
              <a:t>Relevantie</a:t>
            </a:r>
          </a:p>
          <a:p>
            <a:r>
              <a:rPr lang="nl-NL" dirty="0" smtClean="0"/>
              <a:t>Getest</a:t>
            </a:r>
          </a:p>
        </p:txBody>
      </p:sp>
    </p:spTree>
    <p:extLst>
      <p:ext uri="{BB962C8B-B14F-4D97-AF65-F5344CB8AC3E}">
        <p14:creationId xmlns:p14="http://schemas.microsoft.com/office/powerpoint/2010/main" val="2246971449"/>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 VERBERGEN / TONEN</a:t>
            </a:r>
            <a:endParaRPr lang="nl-NL" dirty="0"/>
          </a:p>
        </p:txBody>
      </p:sp>
    </p:spTree>
    <p:extLst>
      <p:ext uri="{BB962C8B-B14F-4D97-AF65-F5344CB8AC3E}">
        <p14:creationId xmlns:p14="http://schemas.microsoft.com/office/powerpoint/2010/main" val="3466968777"/>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5941</TotalTime>
  <Words>1989</Words>
  <Application>Microsoft Office PowerPoint</Application>
  <PresentationFormat>Breedbeeld</PresentationFormat>
  <Paragraphs>654</Paragraphs>
  <Slides>122</Slides>
  <Notes>43</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122</vt:i4>
      </vt:variant>
    </vt:vector>
  </HeadingPairs>
  <TitlesOfParts>
    <vt:vector size="131" baseType="lpstr">
      <vt:lpstr>Arial</vt:lpstr>
      <vt:lpstr>Calibri</vt:lpstr>
      <vt:lpstr>FontAwesome</vt:lpstr>
      <vt:lpstr>Helvetica LT Std</vt:lpstr>
      <vt:lpstr>Journey</vt:lpstr>
      <vt:lpstr>Monaco</vt:lpstr>
      <vt:lpstr>Myriad Pro</vt:lpstr>
      <vt:lpstr>Times New Roman</vt:lpstr>
      <vt:lpstr>Office Theme</vt:lpstr>
      <vt:lpstr>RESPONSIVE GRID WORKSHOP</vt:lpstr>
      <vt:lpstr>WIE WE ZIJN</vt:lpstr>
      <vt:lpstr>WAT HEB JE VANDAAG NODIG?</vt:lpstr>
      <vt:lpstr>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 / - NATIVE APP</vt:lpstr>
      <vt:lpstr>EN EEN MOBIELE WEBSITE?</vt:lpstr>
      <vt:lpstr>TWEE APARTE WEBSITES</vt:lpstr>
      <vt:lpstr>+ / - MOBIELE WEBSITE</vt:lpstr>
      <vt:lpstr>RESPONSIVE DESIGN</vt:lpstr>
      <vt:lpstr>EEN CODEBASE VOOR IEDER APPARAAT</vt:lpstr>
      <vt:lpstr>+ / - RESPONSIVE DESIGN</vt:lpstr>
      <vt:lpstr>WANNEER WAT KIEZEN?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ZELF EEN GRID MAKEN?</vt:lpstr>
      <vt:lpstr>OVERWEGINGEN</vt:lpstr>
      <vt:lpstr>HOE TE BEGINNEN</vt:lpstr>
      <vt:lpstr>SCHETSEN</vt:lpstr>
      <vt:lpstr>WAAROM SCHETSEN?</vt:lpstr>
      <vt:lpstr>OPDRACHT 1 : MAAK SCHETSEN VAN DE SCHERMEN VOOR DESKTOP</vt:lpstr>
      <vt:lpstr>PowerPoint-presentatie</vt:lpstr>
      <vt:lpstr>PowerPoint-presentatie</vt:lpstr>
      <vt:lpstr>HET GRID SYSTEEM BINNEN BOOTSTRAP</vt:lpstr>
      <vt:lpstr>BOX-MODEL</vt:lpstr>
      <vt:lpstr>BOX-SIZING : BORDER-BOX</vt:lpstr>
      <vt:lpstr>CONTAINERS</vt:lpstr>
      <vt:lpstr>CONTAINERS</vt:lpstr>
      <vt:lpstr>CONTAINERS</vt:lpstr>
      <vt:lpstr>ROWS</vt:lpstr>
      <vt:lpstr>ROWS</vt:lpstr>
      <vt:lpstr>ROWS</vt:lpstr>
      <vt:lpstr>COLUMNS</vt:lpstr>
      <vt:lpstr>COLUMNS</vt:lpstr>
      <vt:lpstr>COLUMNS</vt:lpstr>
      <vt:lpstr>NESTED ROWS &amp; COLUMNS</vt:lpstr>
      <vt:lpstr>NESTED ROWS &amp; COLUMNS</vt:lpstr>
      <vt:lpstr>DEMO</vt:lpstr>
      <vt:lpstr>NESTED ROWS &amp; COLUMNS</vt:lpstr>
      <vt:lpstr>RESPONSIVE ELEMENTEN</vt:lpstr>
      <vt:lpstr>TABLES</vt:lpstr>
      <vt:lpstr>TABLES</vt:lpstr>
      <vt:lpstr>TABLES</vt:lpstr>
      <vt:lpstr>RESPONSIVE TABLE</vt:lpstr>
      <vt:lpstr>RESPONSIVE TABLE</vt:lpstr>
      <vt:lpstr>RESPONSIVE TABLE</vt:lpstr>
      <vt:lpstr>DEMO</vt:lpstr>
      <vt:lpstr>STACKED TABLE</vt:lpstr>
      <vt:lpstr>DEMO</vt:lpstr>
      <vt:lpstr>VRAAG JEZELF AF</vt:lpstr>
      <vt:lpstr>RESPONSIVE IMAGES</vt:lpstr>
      <vt:lpstr>RESPONSIVE IMAGES</vt:lpstr>
      <vt:lpstr>RESPONSIVE IMAGES - CSS</vt:lpstr>
      <vt:lpstr>DEMO</vt:lpstr>
      <vt:lpstr>RESPONSIVE IMAGES - SRCSET</vt:lpstr>
      <vt:lpstr>BROWSER SUPPORT</vt:lpstr>
      <vt:lpstr>RESPONSIVE IMAGES - PICTURE ELEMENT</vt:lpstr>
      <vt:lpstr>BROWSER SUPPORT</vt:lpstr>
      <vt:lpstr>DEMO</vt:lpstr>
      <vt:lpstr>RESPONSIVE IMAGES - BACKGROUND</vt:lpstr>
      <vt:lpstr>DEMO</vt:lpstr>
      <vt:lpstr>RESPONSIVE IMAGES</vt:lpstr>
      <vt:lpstr>VRAAG JEZELF AF</vt:lpstr>
      <vt:lpstr>OPDRACHT 2 BRENG JE SCHETS TOT LEVEN MET BEHULP VAN BOOTSTRAP</vt:lpstr>
      <vt:lpstr>GIT CHECKOUT BLOK-2</vt:lpstr>
      <vt:lpstr>RESPONSIVE DESIGN MET BOOTSTRAP</vt:lpstr>
      <vt:lpstr>WAAR GAAT HET VAAK FOUT?</vt:lpstr>
      <vt:lpstr>HOE KUNNEN WE DIT ONDERVANGEN?</vt:lpstr>
      <vt:lpstr>DE VIEWPORT</vt:lpstr>
      <vt:lpstr>DE VIEWPORT</vt:lpstr>
      <vt:lpstr>DE VIEWPORT</vt:lpstr>
      <vt:lpstr>MEDIA QUERIES</vt:lpstr>
      <vt:lpstr>MEDIA QUERIES</vt:lpstr>
      <vt:lpstr>FONTS</vt:lpstr>
      <vt:lpstr>NAVIGATIE</vt:lpstr>
      <vt:lpstr>NAVIGATIE</vt:lpstr>
      <vt:lpstr>NAVIGATIE</vt:lpstr>
      <vt:lpstr>DEMO</vt:lpstr>
      <vt:lpstr>HOVERS</vt:lpstr>
      <vt:lpstr>DEMO</vt:lpstr>
      <vt:lpstr>RESPONSIVE COLUMNS</vt:lpstr>
      <vt:lpstr>RESPONSIVE COLUMNS</vt:lpstr>
      <vt:lpstr>RESPONSIVE COLUMNS</vt:lpstr>
      <vt:lpstr>RESPONSIVE COLUMNS</vt:lpstr>
      <vt:lpstr>DEMO</vt:lpstr>
      <vt:lpstr>VRAAG JEZELF AF</vt:lpstr>
      <vt:lpstr>COLUMNS VERBERGEN / TONEN</vt:lpstr>
      <vt:lpstr>COLUMNS VERBERGEN</vt:lpstr>
      <vt:lpstr>COLUMNS TONEN</vt:lpstr>
      <vt:lpstr>COLUMNS VERBERGEN</vt:lpstr>
      <vt:lpstr>COLUMNS VERBERGEN</vt:lpstr>
      <vt:lpstr>COLUMNS TONEN</vt:lpstr>
      <vt:lpstr>COLUMNS TONEN</vt:lpstr>
      <vt:lpstr>DEMO</vt:lpstr>
      <vt:lpstr>PUSH, PULL &amp; RESET COLUMNS</vt:lpstr>
      <vt:lpstr>PUSH, PULL &amp; RESET COLUMNS</vt:lpstr>
      <vt:lpstr>PUSH &amp; PULL</vt:lpstr>
      <vt:lpstr>DEMO</vt:lpstr>
      <vt:lpstr>RESPONSIVE COLUMNS</vt:lpstr>
      <vt:lpstr>OFFSET</vt:lpstr>
      <vt:lpstr>DEMO</vt:lpstr>
      <vt:lpstr>OPDRACHT 3 : MAAK DE WEBSITE VOLLEDIG RESPONSIVE</vt:lpstr>
      <vt:lpstr>INSTRUCTIES</vt:lpstr>
      <vt:lpstr>DE TOEKOMST VAN GRIDS</vt:lpstr>
      <vt:lpstr>FLEXBOX</vt:lpstr>
      <vt:lpstr>BROWSER SUPPORT</vt:lpstr>
      <vt:lpstr>DEMO</vt:lpstr>
      <vt:lpstr>CSS GRID LAYOUT</vt:lpstr>
      <vt:lpstr>BROWSER SUPPORT</vt:lpstr>
      <vt:lpstr>RESPONSIVE GRID WORKSHOP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303</cp:revision>
  <dcterms:created xsi:type="dcterms:W3CDTF">2014-05-15T18:34:00Z</dcterms:created>
  <dcterms:modified xsi:type="dcterms:W3CDTF">2014-10-27T22:07:25Z</dcterms:modified>
</cp:coreProperties>
</file>